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8" r:id="rId3"/>
    <p:sldId id="258" r:id="rId4"/>
    <p:sldId id="263" r:id="rId5"/>
    <p:sldId id="265" r:id="rId6"/>
    <p:sldId id="266" r:id="rId7"/>
    <p:sldId id="267" r:id="rId8"/>
    <p:sldId id="270" r:id="rId9"/>
    <p:sldId id="269" r:id="rId10"/>
  </p:sldIdLst>
  <p:sldSz cx="7559675" cy="5327650"/>
  <p:notesSz cx="6858000" cy="9144000"/>
  <p:defaultTextStyle>
    <a:defPPr>
      <a:defRPr lang="de-DE"/>
    </a:defPPr>
    <a:lvl1pPr marL="0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1pPr>
    <a:lvl2pPr marL="30929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2pPr>
    <a:lvl3pPr marL="618592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3pPr>
    <a:lvl4pPr marL="927887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4pPr>
    <a:lvl5pPr marL="1237183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5pPr>
    <a:lvl6pPr marL="1546479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6pPr>
    <a:lvl7pPr marL="1855775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7pPr>
    <a:lvl8pPr marL="2165071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8pPr>
    <a:lvl9pPr marL="2474366" algn="l" defTabSz="618592" rtl="0" eaLnBrk="1" latinLnBrk="0" hangingPunct="1">
      <a:defRPr sz="12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4F28"/>
    <a:srgbClr val="B6924A"/>
    <a:srgbClr val="D3B5E9"/>
    <a:srgbClr val="F0F9E7"/>
    <a:srgbClr val="F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41" d="100"/>
          <a:sy n="141" d="100"/>
        </p:scale>
        <p:origin x="1404" y="114"/>
      </p:cViewPr>
      <p:guideLst>
        <p:guide orient="horz" pos="167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BDD12-9E4E-441B-A2C8-89CC4D0DC4DC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39838" y="1143000"/>
            <a:ext cx="4378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383C5-88E9-4366-BB64-57AC61FF46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10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D008E-341C-471A-BDBC-53E82ACD9DCE}" type="slidenum">
              <a:rPr lang="de-DE"/>
              <a:pPr/>
              <a:t>1</a:t>
            </a:fld>
            <a:endParaRPr lang="de-DE"/>
          </a:p>
        </p:txBody>
      </p:sp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5175" y="768350"/>
            <a:ext cx="5335588" cy="3762375"/>
          </a:xfrm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757" y="4757847"/>
            <a:ext cx="5011697" cy="4531355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026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383C5-88E9-4366-BB64-57AC61FF46A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108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Vorgänge ändern CIS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3332C-A75C-4313-98C9-52B49A81417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489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Vorgänge ändern CIS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3332C-A75C-4313-98C9-52B49A81417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870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Vorgänge ändern CIS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3332C-A75C-4313-98C9-52B49A81417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128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Vorgänge ändern CIS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93332C-A75C-4313-98C9-52B49A81417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597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871910"/>
            <a:ext cx="6425724" cy="1854811"/>
          </a:xfrm>
        </p:spPr>
        <p:txBody>
          <a:bodyPr anchor="b"/>
          <a:lstStyle>
            <a:lvl1pPr algn="ctr">
              <a:defRPr sz="46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798250"/>
            <a:ext cx="5669756" cy="1286282"/>
          </a:xfrm>
        </p:spPr>
        <p:txBody>
          <a:bodyPr/>
          <a:lstStyle>
            <a:lvl1pPr marL="0" indent="0" algn="ctr">
              <a:buNone/>
              <a:defRPr sz="1865"/>
            </a:lvl1pPr>
            <a:lvl2pPr marL="355199" indent="0" algn="ctr">
              <a:buNone/>
              <a:defRPr sz="1554"/>
            </a:lvl2pPr>
            <a:lvl3pPr marL="710397" indent="0" algn="ctr">
              <a:buNone/>
              <a:defRPr sz="1398"/>
            </a:lvl3pPr>
            <a:lvl4pPr marL="1065596" indent="0" algn="ctr">
              <a:buNone/>
              <a:defRPr sz="1243"/>
            </a:lvl4pPr>
            <a:lvl5pPr marL="1420795" indent="0" algn="ctr">
              <a:buNone/>
              <a:defRPr sz="1243"/>
            </a:lvl5pPr>
            <a:lvl6pPr marL="1775993" indent="0" algn="ctr">
              <a:buNone/>
              <a:defRPr sz="1243"/>
            </a:lvl6pPr>
            <a:lvl7pPr marL="2131192" indent="0" algn="ctr">
              <a:buNone/>
              <a:defRPr sz="1243"/>
            </a:lvl7pPr>
            <a:lvl8pPr marL="2486391" indent="0" algn="ctr">
              <a:buNone/>
              <a:defRPr sz="1243"/>
            </a:lvl8pPr>
            <a:lvl9pPr marL="2841589" indent="0" algn="ctr">
              <a:buNone/>
              <a:defRPr sz="124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7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4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283648"/>
            <a:ext cx="1630055" cy="45149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3648"/>
            <a:ext cx="4795669" cy="45149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194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970905"/>
            <a:ext cx="7558363" cy="868210"/>
          </a:xfrm>
          <a:solidFill>
            <a:schemeClr val="accent3"/>
          </a:solidFill>
        </p:spPr>
        <p:txBody>
          <a:bodyPr lIns="396000" tIns="36000" rIns="396000" bIns="36000">
            <a:noAutofit/>
          </a:bodyPr>
          <a:lstStyle>
            <a:lvl1pPr algn="l">
              <a:defRPr sz="2797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839115"/>
            <a:ext cx="7558362" cy="894107"/>
          </a:xfrm>
          <a:solidFill>
            <a:schemeClr val="accent2"/>
          </a:solidFill>
        </p:spPr>
        <p:txBody>
          <a:bodyPr lIns="396000" tIns="36000" rIns="396000" bIns="36000" anchor="ctr">
            <a:noAutofit/>
          </a:bodyPr>
          <a:lstStyle>
            <a:lvl1pPr marL="0" indent="0" algn="l">
              <a:buNone/>
              <a:defRPr sz="2175">
                <a:solidFill>
                  <a:schemeClr val="bg1"/>
                </a:solidFill>
              </a:defRPr>
            </a:lvl1pPr>
            <a:lvl2pPr marL="355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0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0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75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1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86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4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0D068-3E67-408D-9A84-7DFB23AE336C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90237-0F80-4F0D-B1B0-138D4F0310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445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-6167"/>
            <a:ext cx="208679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5" name="Rechteck 4"/>
          <p:cNvSpPr/>
          <p:nvPr userDrawn="1"/>
        </p:nvSpPr>
        <p:spPr>
          <a:xfrm>
            <a:off x="0" y="1756152"/>
            <a:ext cx="208679" cy="18030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6" name="Rechteck 5"/>
          <p:cNvSpPr/>
          <p:nvPr userDrawn="1"/>
        </p:nvSpPr>
        <p:spPr>
          <a:xfrm>
            <a:off x="0" y="3559166"/>
            <a:ext cx="208679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86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8905A-E89E-480D-A341-5CE847705EA8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1CA9-5791-4510-9419-B9C0B995E2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753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3559166"/>
            <a:ext cx="208679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5" name="Rechteck 4"/>
          <p:cNvSpPr/>
          <p:nvPr userDrawn="1"/>
        </p:nvSpPr>
        <p:spPr>
          <a:xfrm>
            <a:off x="0" y="-6167"/>
            <a:ext cx="208679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6" name="Rechteck 5"/>
          <p:cNvSpPr/>
          <p:nvPr userDrawn="1"/>
        </p:nvSpPr>
        <p:spPr>
          <a:xfrm>
            <a:off x="0" y="1756152"/>
            <a:ext cx="208679" cy="18030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3559166"/>
            <a:ext cx="7558363" cy="895342"/>
          </a:xfrm>
          <a:solidFill>
            <a:schemeClr val="accent1"/>
          </a:solidFill>
        </p:spPr>
        <p:txBody>
          <a:bodyPr lIns="396000" tIns="36000" rIns="396000" bIns="36000" rtlCol="0">
            <a:noAutofit/>
          </a:bodyPr>
          <a:lstStyle>
            <a:lvl1pPr>
              <a:defRPr lang="de-DE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6045" y="2356746"/>
            <a:ext cx="6727586" cy="894108"/>
          </a:xfrm>
        </p:spPr>
        <p:txBody>
          <a:bodyPr anchor="b"/>
          <a:lstStyle>
            <a:lvl1pPr marL="0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1pPr>
            <a:lvl2pPr marL="355199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E0817-4AF7-45AF-A581-D16891DD7B2B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86FED-9880-49AA-A5F4-6A73F260E3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7535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16045" y="1488536"/>
            <a:ext cx="3300795" cy="3244686"/>
          </a:xfrm>
        </p:spPr>
        <p:txBody>
          <a:bodyPr/>
          <a:lstStyle>
            <a:lvl1pPr>
              <a:defRPr sz="2175"/>
            </a:lvl1pPr>
            <a:lvl2pPr>
              <a:defRPr sz="1865"/>
            </a:lvl2pPr>
            <a:lvl3pPr>
              <a:defRPr sz="1554"/>
            </a:lvl3pPr>
            <a:lvl4pPr>
              <a:defRPr sz="1398"/>
            </a:lvl4pPr>
            <a:lvl5pPr>
              <a:defRPr sz="1398"/>
            </a:lvl5pPr>
            <a:lvl6pPr>
              <a:defRPr sz="1398"/>
            </a:lvl6pPr>
            <a:lvl7pPr>
              <a:defRPr sz="1398"/>
            </a:lvl7pPr>
            <a:lvl8pPr>
              <a:defRPr sz="1398"/>
            </a:lvl8pPr>
            <a:lvl9pPr>
              <a:defRPr sz="1398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42835" y="1488536"/>
            <a:ext cx="3300796" cy="3244686"/>
          </a:xfrm>
        </p:spPr>
        <p:txBody>
          <a:bodyPr/>
          <a:lstStyle>
            <a:lvl1pPr>
              <a:defRPr sz="2175"/>
            </a:lvl1pPr>
            <a:lvl2pPr>
              <a:defRPr sz="1865"/>
            </a:lvl2pPr>
            <a:lvl3pPr>
              <a:defRPr sz="1554"/>
            </a:lvl3pPr>
            <a:lvl4pPr>
              <a:defRPr sz="1398"/>
            </a:lvl4pPr>
            <a:lvl5pPr>
              <a:defRPr sz="1398"/>
            </a:lvl5pPr>
            <a:lvl6pPr>
              <a:defRPr sz="1398"/>
            </a:lvl6pPr>
            <a:lvl7pPr>
              <a:defRPr sz="1398"/>
            </a:lvl7pPr>
            <a:lvl8pPr>
              <a:defRPr sz="1398"/>
            </a:lvl8pPr>
            <a:lvl9pPr>
              <a:defRPr sz="1398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C349-6710-4BA4-9465-D21D9AF1CD30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4DEE1-684E-4C50-A27A-4F36EE0F8B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747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6045" y="1488536"/>
            <a:ext cx="3302108" cy="392135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6045" y="1936612"/>
            <a:ext cx="3302108" cy="2796611"/>
          </a:xfrm>
        </p:spPr>
        <p:txBody>
          <a:bodyPr/>
          <a:lstStyle>
            <a:lvl1pPr>
              <a:defRPr sz="1865"/>
            </a:lvl1pPr>
            <a:lvl2pPr>
              <a:defRPr sz="1554"/>
            </a:lvl2pPr>
            <a:lvl3pPr>
              <a:defRPr sz="1398"/>
            </a:lvl3pPr>
            <a:lvl4pPr>
              <a:defRPr sz="1243"/>
            </a:lvl4pPr>
            <a:lvl5pPr>
              <a:defRPr sz="1243"/>
            </a:lvl5pPr>
            <a:lvl6pPr>
              <a:defRPr sz="1243"/>
            </a:lvl6pPr>
            <a:lvl7pPr>
              <a:defRPr sz="1243"/>
            </a:lvl7pPr>
            <a:lvl8pPr>
              <a:defRPr sz="1243"/>
            </a:lvl8pPr>
            <a:lvl9pPr>
              <a:defRPr sz="1243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0211" y="1488536"/>
            <a:ext cx="3303421" cy="392135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0211" y="1936611"/>
            <a:ext cx="3303421" cy="2796611"/>
          </a:xfrm>
        </p:spPr>
        <p:txBody>
          <a:bodyPr/>
          <a:lstStyle>
            <a:lvl1pPr>
              <a:defRPr sz="1865"/>
            </a:lvl1pPr>
            <a:lvl2pPr>
              <a:defRPr sz="1554"/>
            </a:lvl2pPr>
            <a:lvl3pPr>
              <a:defRPr sz="1398"/>
            </a:lvl3pPr>
            <a:lvl4pPr>
              <a:defRPr sz="1243"/>
            </a:lvl4pPr>
            <a:lvl5pPr>
              <a:defRPr sz="1243"/>
            </a:lvl5pPr>
            <a:lvl6pPr>
              <a:defRPr sz="1243"/>
            </a:lvl6pPr>
            <a:lvl7pPr>
              <a:defRPr sz="1243"/>
            </a:lvl7pPr>
            <a:lvl8pPr>
              <a:defRPr sz="1243"/>
            </a:lvl8pPr>
            <a:lvl9pPr>
              <a:defRPr sz="1243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45E2-2C97-4095-B534-A27406FC73D5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2B406-5231-41FF-AA21-C42C66B587F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27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3559166"/>
            <a:ext cx="208679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4" name="Rechteck 3"/>
          <p:cNvSpPr/>
          <p:nvPr userDrawn="1"/>
        </p:nvSpPr>
        <p:spPr>
          <a:xfrm>
            <a:off x="0" y="-6167"/>
            <a:ext cx="208679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5" name="Rechteck 4"/>
          <p:cNvSpPr/>
          <p:nvPr userDrawn="1"/>
        </p:nvSpPr>
        <p:spPr>
          <a:xfrm>
            <a:off x="0" y="1756152"/>
            <a:ext cx="208679" cy="18030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18EA2-4E91-41FE-9B0A-BC3F111DC55C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2A56-2979-4AD7-9D9D-59C27B83CDE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297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3559166"/>
            <a:ext cx="208679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6" name="Rechteck 5"/>
          <p:cNvSpPr/>
          <p:nvPr userDrawn="1"/>
        </p:nvSpPr>
        <p:spPr>
          <a:xfrm>
            <a:off x="0" y="-6167"/>
            <a:ext cx="208679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7" name="Rechteck 6"/>
          <p:cNvSpPr/>
          <p:nvPr userDrawn="1"/>
        </p:nvSpPr>
        <p:spPr>
          <a:xfrm>
            <a:off x="0" y="1756152"/>
            <a:ext cx="208679" cy="18030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sz="half" idx="1"/>
          </p:nvPr>
        </p:nvSpPr>
        <p:spPr>
          <a:xfrm>
            <a:off x="416045" y="1488536"/>
            <a:ext cx="3300795" cy="3244686"/>
          </a:xfrm>
        </p:spPr>
        <p:txBody>
          <a:bodyPr/>
          <a:lstStyle>
            <a:lvl1pPr>
              <a:defRPr sz="2175"/>
            </a:lvl1pPr>
            <a:lvl2pPr>
              <a:defRPr sz="1865"/>
            </a:lvl2pPr>
            <a:lvl3pPr>
              <a:defRPr sz="1554"/>
            </a:lvl3pPr>
            <a:lvl4pPr>
              <a:defRPr sz="1398"/>
            </a:lvl4pPr>
            <a:lvl5pPr>
              <a:defRPr sz="1398"/>
            </a:lvl5pPr>
            <a:lvl6pPr>
              <a:defRPr sz="1398"/>
            </a:lvl6pPr>
            <a:lvl7pPr>
              <a:defRPr sz="1398"/>
            </a:lvl7pPr>
            <a:lvl8pPr>
              <a:defRPr sz="1398"/>
            </a:lvl8pPr>
            <a:lvl9pPr>
              <a:defRPr sz="1398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Inhaltsplatzhalter 3"/>
          <p:cNvSpPr>
            <a:spLocks noGrp="1"/>
          </p:cNvSpPr>
          <p:nvPr>
            <p:ph sz="half" idx="2"/>
          </p:nvPr>
        </p:nvSpPr>
        <p:spPr>
          <a:xfrm>
            <a:off x="3842835" y="1488536"/>
            <a:ext cx="3300796" cy="3244686"/>
          </a:xfrm>
        </p:spPr>
        <p:txBody>
          <a:bodyPr/>
          <a:lstStyle>
            <a:lvl1pPr>
              <a:defRPr sz="2175"/>
            </a:lvl1pPr>
            <a:lvl2pPr>
              <a:defRPr sz="1865"/>
            </a:lvl2pPr>
            <a:lvl3pPr>
              <a:defRPr sz="1554"/>
            </a:lvl3pPr>
            <a:lvl4pPr>
              <a:defRPr sz="1398"/>
            </a:lvl4pPr>
            <a:lvl5pPr>
              <a:defRPr sz="1398"/>
            </a:lvl5pPr>
            <a:lvl6pPr>
              <a:defRPr sz="1398"/>
            </a:lvl6pPr>
            <a:lvl7pPr>
              <a:defRPr sz="1398"/>
            </a:lvl7pPr>
            <a:lvl8pPr>
              <a:defRPr sz="1398"/>
            </a:lvl8pPr>
            <a:lvl9pPr>
              <a:defRPr sz="1398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36C9C-FC49-4EE8-80A5-B6BE0B07610E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1EB5B-C6A6-481F-B272-243CBF91BD4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8903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-6167"/>
            <a:ext cx="208679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5" name="Rechteck 4"/>
          <p:cNvSpPr/>
          <p:nvPr userDrawn="1"/>
        </p:nvSpPr>
        <p:spPr>
          <a:xfrm>
            <a:off x="0" y="1756152"/>
            <a:ext cx="208679" cy="18030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6" name="Rechteck 5"/>
          <p:cNvSpPr/>
          <p:nvPr userDrawn="1"/>
        </p:nvSpPr>
        <p:spPr>
          <a:xfrm>
            <a:off x="0" y="3559166"/>
            <a:ext cx="208679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89534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16045" y="1488536"/>
            <a:ext cx="6727586" cy="324468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0DD6-26EF-42EA-BF4D-3EEDB9C43D5D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049CA-99C8-4AC5-A859-45EC915E23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61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77797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grü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-7399"/>
            <a:ext cx="7559675" cy="53350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44471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C9D1-CFC5-4940-A69D-6FD3EE17234E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6B0DD-CFB5-4DAB-B41E-968A37433C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784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r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-7399"/>
            <a:ext cx="7559675" cy="5335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44471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55CD0-41DC-4BB0-BA7B-6842EA54491B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8A4E-41E5-42A1-84D2-98B8F284623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738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bla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-7399"/>
            <a:ext cx="7559675" cy="53350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sz="946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44471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E82B-2EE8-4D15-9DCE-AD55D10D5AE1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CD91-6569-4071-BBE0-E17C529C369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931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44471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E649D-3017-47D2-B8A8-8E377F3366D1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0314C-07A2-42C5-8260-D82E9758ACF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4432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D4536-4438-4FDE-81E0-461D0D3C2470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23848-55D1-49B8-80B0-467D16B63D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721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984" y="212119"/>
            <a:ext cx="2487081" cy="902741"/>
          </a:xfrm>
        </p:spPr>
        <p:txBody>
          <a:bodyPr anchor="b"/>
          <a:lstStyle>
            <a:lvl1pPr algn="l">
              <a:defRPr sz="1554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623" y="212120"/>
            <a:ext cx="4226068" cy="4547002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984" y="1114860"/>
            <a:ext cx="2487081" cy="3644261"/>
          </a:xfrm>
        </p:spPr>
        <p:txBody>
          <a:bodyPr/>
          <a:lstStyle>
            <a:lvl1pPr marL="0" indent="0">
              <a:buNone/>
              <a:defRPr sz="1088"/>
            </a:lvl1pPr>
            <a:lvl2pPr marL="355199" indent="0">
              <a:buNone/>
              <a:defRPr sz="932"/>
            </a:lvl2pPr>
            <a:lvl3pPr marL="710397" indent="0">
              <a:buNone/>
              <a:defRPr sz="777"/>
            </a:lvl3pPr>
            <a:lvl4pPr marL="1065596" indent="0">
              <a:buNone/>
              <a:defRPr sz="699"/>
            </a:lvl4pPr>
            <a:lvl5pPr marL="1420795" indent="0">
              <a:buNone/>
              <a:defRPr sz="699"/>
            </a:lvl5pPr>
            <a:lvl6pPr marL="1775993" indent="0">
              <a:buNone/>
              <a:defRPr sz="699"/>
            </a:lvl6pPr>
            <a:lvl7pPr marL="2131192" indent="0">
              <a:buNone/>
              <a:defRPr sz="699"/>
            </a:lvl7pPr>
            <a:lvl8pPr marL="2486391" indent="0">
              <a:buNone/>
              <a:defRPr sz="699"/>
            </a:lvl8pPr>
            <a:lvl9pPr marL="2841589" indent="0">
              <a:buNone/>
              <a:defRPr sz="69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A9C39-5612-46FD-B7FF-92D1D688AB3B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C336-3FB6-482B-8306-0569193AB06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3888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66804" y="3559167"/>
            <a:ext cx="4226068" cy="587028"/>
          </a:xfrm>
        </p:spPr>
        <p:txBody>
          <a:bodyPr anchor="b"/>
          <a:lstStyle>
            <a:lvl1pPr algn="l">
              <a:defRPr sz="1554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666803" y="594427"/>
            <a:ext cx="4226069" cy="2964739"/>
          </a:xfrm>
        </p:spPr>
        <p:txBody>
          <a:bodyPr rtlCol="0">
            <a:normAutofit/>
          </a:bodyPr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66803" y="4146195"/>
            <a:ext cx="4226069" cy="587028"/>
          </a:xfrm>
        </p:spPr>
        <p:txBody>
          <a:bodyPr/>
          <a:lstStyle>
            <a:lvl1pPr marL="0" indent="0">
              <a:buNone/>
              <a:defRPr sz="1088"/>
            </a:lvl1pPr>
            <a:lvl2pPr marL="355199" indent="0">
              <a:buNone/>
              <a:defRPr sz="932"/>
            </a:lvl2pPr>
            <a:lvl3pPr marL="710397" indent="0">
              <a:buNone/>
              <a:defRPr sz="777"/>
            </a:lvl3pPr>
            <a:lvl4pPr marL="1065596" indent="0">
              <a:buNone/>
              <a:defRPr sz="699"/>
            </a:lvl4pPr>
            <a:lvl5pPr marL="1420795" indent="0">
              <a:buNone/>
              <a:defRPr sz="699"/>
            </a:lvl5pPr>
            <a:lvl6pPr marL="1775993" indent="0">
              <a:buNone/>
              <a:defRPr sz="699"/>
            </a:lvl6pPr>
            <a:lvl7pPr marL="2131192" indent="0">
              <a:buNone/>
              <a:defRPr sz="699"/>
            </a:lvl7pPr>
            <a:lvl8pPr marL="2486391" indent="0">
              <a:buNone/>
              <a:defRPr sz="699"/>
            </a:lvl8pPr>
            <a:lvl9pPr marL="2841589" indent="0">
              <a:buNone/>
              <a:defRPr sz="69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F426-5050-4425-BF93-833E301C512D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84DA8-DF02-43DB-B308-687E5745A70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0512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16045" y="1488536"/>
            <a:ext cx="6727586" cy="3244686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D984F-D8DA-49EC-8408-FE0047F98261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4DD33-DC00-4946-ADE1-F174F48663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87393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0764" y="213353"/>
            <a:ext cx="1700927" cy="454576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984" y="213353"/>
            <a:ext cx="4976786" cy="454576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D0B93-4401-4BA5-9C8F-994BFEB19438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23E57-EBB6-4DF9-AE75-F698AAA86BB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7620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ohne Bildbereich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4"/>
          </p:nvPr>
        </p:nvSpPr>
        <p:spPr>
          <a:xfrm>
            <a:off x="223219" y="110975"/>
            <a:ext cx="7041181" cy="191277"/>
          </a:xfrm>
        </p:spPr>
        <p:txBody>
          <a:bodyPr rIns="90000"/>
          <a:lstStyle>
            <a:lvl1pPr>
              <a:buNone/>
              <a:defRPr sz="777" b="1" baseline="0">
                <a:solidFill>
                  <a:srgbClr val="AEAEAC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777" b="1">
                <a:latin typeface="Arial" pitchFamily="34" charset="0"/>
                <a:cs typeface="Arial" pitchFamily="34" charset="0"/>
              </a:defRPr>
            </a:lvl2pPr>
            <a:lvl3pPr>
              <a:buNone/>
              <a:defRPr sz="777" b="1">
                <a:latin typeface="Arial" pitchFamily="34" charset="0"/>
                <a:cs typeface="Arial" pitchFamily="34" charset="0"/>
              </a:defRPr>
            </a:lvl3pPr>
            <a:lvl4pPr>
              <a:buNone/>
              <a:defRPr sz="777" b="1">
                <a:latin typeface="Arial" pitchFamily="34" charset="0"/>
                <a:cs typeface="Arial" pitchFamily="34" charset="0"/>
              </a:defRPr>
            </a:lvl4pPr>
            <a:lvl5pPr>
              <a:buNone/>
              <a:defRPr sz="777" b="1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5"/>
          </p:nvPr>
        </p:nvSpPr>
        <p:spPr>
          <a:xfrm>
            <a:off x="4791732" y="5115206"/>
            <a:ext cx="582725" cy="190246"/>
          </a:xfrm>
        </p:spPr>
        <p:txBody>
          <a:bodyPr lIns="90000" tIns="46800" rIns="90000" bIns="46800" anchor="b" anchorCtr="0">
            <a:spAutoFit/>
          </a:bodyPr>
          <a:lstStyle>
            <a:lvl1pPr algn="l">
              <a:defRPr sz="622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6BF063-CE23-465A-BF6E-8BE3ABB3C3D8}" type="datetime1">
              <a:rPr lang="de-DE"/>
              <a:pPr>
                <a:defRPr/>
              </a:pPr>
              <a:t>06.03.2021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799278" y="5137729"/>
            <a:ext cx="3984579" cy="167722"/>
          </a:xfrm>
        </p:spPr>
        <p:txBody>
          <a:bodyPr anchor="b" anchorCtr="0"/>
          <a:lstStyle>
            <a:lvl1pPr algn="l">
              <a:defRPr sz="622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Wie viel Aufwand braucht mein Projektmanagement?     |   www.gpm-ipma.de </a:t>
            </a: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192930" y="5137729"/>
            <a:ext cx="675908" cy="167722"/>
          </a:xfrm>
        </p:spPr>
        <p:txBody>
          <a:bodyPr anchor="b" anchorCtr="0"/>
          <a:lstStyle>
            <a:lvl1pPr algn="l">
              <a:defRPr sz="622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DD03C740-5F06-4149-B13D-6DE62BFE5B01}" type="slidenum">
              <a:rPr lang="de-DE"/>
              <a:pPr>
                <a:defRPr/>
              </a:pPr>
              <a:t>‹Nr.›</a:t>
            </a:fld>
            <a:r>
              <a:rPr lang="de-DE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9467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328214"/>
            <a:ext cx="6520220" cy="2216154"/>
          </a:xfrm>
        </p:spPr>
        <p:txBody>
          <a:bodyPr anchor="b"/>
          <a:lstStyle>
            <a:lvl1pPr>
              <a:defRPr sz="46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3565334"/>
            <a:ext cx="6520220" cy="1165423"/>
          </a:xfrm>
        </p:spPr>
        <p:txBody>
          <a:bodyPr/>
          <a:lstStyle>
            <a:lvl1pPr marL="0" indent="0">
              <a:buNone/>
              <a:defRPr sz="1865">
                <a:solidFill>
                  <a:schemeClr val="tx1"/>
                </a:solidFill>
              </a:defRPr>
            </a:lvl1pPr>
            <a:lvl2pPr marL="355199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3366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ur Titel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6045" y="286114"/>
            <a:ext cx="6727586" cy="89534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416045" y="1488536"/>
            <a:ext cx="6727586" cy="324468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>
          <a:xfrm>
            <a:off x="416046" y="5041536"/>
            <a:ext cx="1696989" cy="279949"/>
          </a:xfrm>
        </p:spPr>
        <p:txBody>
          <a:bodyPr/>
          <a:lstStyle/>
          <a:p>
            <a:fld id="{773CDA28-38DA-4191-9F3D-6B4C20AC3132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29080" y="5041536"/>
            <a:ext cx="2501517" cy="279949"/>
          </a:xfrm>
        </p:spPr>
        <p:txBody>
          <a:bodyPr/>
          <a:lstStyle/>
          <a:p>
            <a:endParaRPr lang="de-DE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5446641" y="5041536"/>
            <a:ext cx="1696990" cy="279949"/>
          </a:xfrm>
        </p:spPr>
        <p:txBody>
          <a:bodyPr/>
          <a:lstStyle/>
          <a:p>
            <a:fld id="{1CE80446-A953-4C9E-A505-7BCAFBFF526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Rechteck 13"/>
          <p:cNvSpPr/>
          <p:nvPr userDrawn="1"/>
        </p:nvSpPr>
        <p:spPr>
          <a:xfrm>
            <a:off x="0" y="-6783"/>
            <a:ext cx="208338" cy="17623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sp>
        <p:nvSpPr>
          <p:cNvPr id="15" name="Rechteck 14"/>
          <p:cNvSpPr/>
          <p:nvPr userDrawn="1"/>
        </p:nvSpPr>
        <p:spPr>
          <a:xfrm>
            <a:off x="0" y="1755535"/>
            <a:ext cx="208338" cy="18036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sp>
        <p:nvSpPr>
          <p:cNvPr id="16" name="Rechteck 15"/>
          <p:cNvSpPr/>
          <p:nvPr userDrawn="1"/>
        </p:nvSpPr>
        <p:spPr>
          <a:xfrm>
            <a:off x="0" y="3559166"/>
            <a:ext cx="208338" cy="17623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</p:spTree>
    <p:extLst>
      <p:ext uri="{BB962C8B-B14F-4D97-AF65-F5344CB8AC3E}">
        <p14:creationId xmlns:p14="http://schemas.microsoft.com/office/powerpoint/2010/main" val="93852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418240"/>
            <a:ext cx="3212862" cy="3380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60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83649"/>
            <a:ext cx="6520220" cy="1029766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306014"/>
            <a:ext cx="3198096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1946072"/>
            <a:ext cx="3198096" cy="286237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306014"/>
            <a:ext cx="3213847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1946072"/>
            <a:ext cx="3213847" cy="286237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52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97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85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767084"/>
            <a:ext cx="3827085" cy="3786085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11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767084"/>
            <a:ext cx="3827085" cy="3786085"/>
          </a:xfrm>
        </p:spPr>
        <p:txBody>
          <a:bodyPr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59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5A3AA-F182-45E8-B5EF-E597DD77E1FE}" type="datetimeFigureOut">
              <a:rPr lang="de-DE" smtClean="0"/>
              <a:t>06.03.2021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7DF6-CF8C-45F1-83F8-390F08369D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741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16045" y="286115"/>
            <a:ext cx="6727586" cy="895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16045" y="1488536"/>
            <a:ext cx="6727586" cy="3244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16046" y="5041536"/>
            <a:ext cx="1696989" cy="279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E729C7-1ECF-45BE-98E4-082AC4949221}" type="datetimeFigureOut">
              <a:rPr lang="de-DE"/>
              <a:pPr>
                <a:defRPr/>
              </a:pPr>
              <a:t>06.03.2021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29080" y="5041536"/>
            <a:ext cx="2501517" cy="279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46641" y="5041536"/>
            <a:ext cx="1696990" cy="279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D3B3061-4946-4458-95B7-A035B0F268C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61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86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5pPr>
      <a:lvl6pPr marL="355199" algn="l" rtl="0" fontAlgn="base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6pPr>
      <a:lvl7pPr marL="710397" algn="l" rtl="0" fontAlgn="base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7pPr>
      <a:lvl8pPr marL="1065596" algn="l" rtl="0" fontAlgn="base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8pPr>
      <a:lvl9pPr marL="1420795" algn="l" rtl="0" fontAlgn="base">
        <a:spcBef>
          <a:spcPct val="0"/>
        </a:spcBef>
        <a:spcAft>
          <a:spcPct val="0"/>
        </a:spcAft>
        <a:defRPr sz="2486">
          <a:solidFill>
            <a:schemeClr val="tx1"/>
          </a:solidFill>
          <a:latin typeface="Lucida Sans" panose="020B0602030504020204" pitchFamily="34" charset="0"/>
        </a:defRPr>
      </a:lvl9pPr>
    </p:titleStyle>
    <p:bodyStyle>
      <a:lvl1pPr marL="266399" indent="-2663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577198" indent="-2219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7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54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54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spcBef>
          <a:spcPct val="20000"/>
        </a:spcBef>
        <a:buFont typeface="Arial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spcBef>
          <a:spcPct val="20000"/>
        </a:spcBef>
        <a:buFont typeface="Arial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spcBef>
          <a:spcPct val="20000"/>
        </a:spcBef>
        <a:buFont typeface="Arial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spcBef>
          <a:spcPct val="20000"/>
        </a:spcBef>
        <a:buFont typeface="Arial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 </a:t>
            </a:r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2402" y="3559166"/>
            <a:ext cx="6727586" cy="894108"/>
          </a:xfrm>
        </p:spPr>
        <p:txBody>
          <a:bodyPr/>
          <a:lstStyle/>
          <a:p>
            <a:r>
              <a:rPr lang="de-DE" sz="2797" dirty="0">
                <a:solidFill>
                  <a:schemeClr val="bg1"/>
                </a:solidFill>
              </a:rPr>
              <a:t>Ein prozessorientiertes Berechtigungskonzept</a:t>
            </a:r>
          </a:p>
        </p:txBody>
      </p:sp>
    </p:spTree>
    <p:extLst>
      <p:ext uri="{BB962C8B-B14F-4D97-AF65-F5344CB8AC3E}">
        <p14:creationId xmlns:p14="http://schemas.microsoft.com/office/powerpoint/2010/main" val="1000487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ingekerbter Richtungspfeil 1"/>
          <p:cNvSpPr/>
          <p:nvPr/>
        </p:nvSpPr>
        <p:spPr>
          <a:xfrm>
            <a:off x="2462270" y="2482453"/>
            <a:ext cx="2628292" cy="746077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54" dirty="0">
                <a:solidFill>
                  <a:schemeClr val="bg1"/>
                </a:solidFill>
                <a:latin typeface="+mj-lt"/>
              </a:rPr>
              <a:t>Vorgang</a:t>
            </a:r>
          </a:p>
        </p:txBody>
      </p:sp>
      <p:sp>
        <p:nvSpPr>
          <p:cNvPr id="4" name="Ellipse 3"/>
          <p:cNvSpPr/>
          <p:nvPr/>
        </p:nvSpPr>
        <p:spPr>
          <a:xfrm>
            <a:off x="763089" y="2585491"/>
            <a:ext cx="540000" cy="540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>
              <a:solidFill>
                <a:schemeClr val="lt1"/>
              </a:solidFill>
            </a:endParaRPr>
          </a:p>
        </p:txBody>
      </p:sp>
      <p:cxnSp>
        <p:nvCxnSpPr>
          <p:cNvPr id="8" name="Gerade Verbindung mit Pfeil 7"/>
          <p:cNvCxnSpPr/>
          <p:nvPr/>
        </p:nvCxnSpPr>
        <p:spPr>
          <a:xfrm>
            <a:off x="1303089" y="2855491"/>
            <a:ext cx="1520140" cy="1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>
            <a:stCxn id="2" idx="3"/>
            <a:endCxn id="19" idx="2"/>
          </p:cNvCxnSpPr>
          <p:nvPr/>
        </p:nvCxnSpPr>
        <p:spPr>
          <a:xfrm flipV="1">
            <a:off x="5090562" y="2833883"/>
            <a:ext cx="1171826" cy="21609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600117" y="3258260"/>
            <a:ext cx="8659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Auslöser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100218" y="3258260"/>
            <a:ext cx="8643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Ergebnis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237647" y="4025128"/>
            <a:ext cx="1077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algn="ctr">
              <a:defRPr sz="160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defRPr>
            </a:lvl1pPr>
          </a:lstStyle>
          <a:p>
            <a:r>
              <a:rPr lang="de-DE" dirty="0"/>
              <a:t>Aktivitäten</a:t>
            </a:r>
          </a:p>
        </p:txBody>
      </p:sp>
      <p:sp>
        <p:nvSpPr>
          <p:cNvPr id="3" name="Flussdiagramm: Zentralspeicher 2"/>
          <p:cNvSpPr>
            <a:spLocks noChangeAspect="1"/>
          </p:cNvSpPr>
          <p:nvPr/>
        </p:nvSpPr>
        <p:spPr>
          <a:xfrm>
            <a:off x="2506230" y="3387601"/>
            <a:ext cx="540000" cy="540000"/>
          </a:xfrm>
          <a:prstGeom prst="flowChartInternalStorage">
            <a:avLst/>
          </a:prstGeom>
          <a:solidFill>
            <a:srgbClr val="FFABA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600" dirty="0">
                <a:latin typeface="+mj-lt"/>
              </a:rPr>
              <a:t>a1</a:t>
            </a:r>
          </a:p>
        </p:txBody>
      </p:sp>
      <p:sp>
        <p:nvSpPr>
          <p:cNvPr id="13" name="Flussdiagramm: Zentralspeicher 12"/>
          <p:cNvSpPr>
            <a:spLocks noChangeAspect="1"/>
          </p:cNvSpPr>
          <p:nvPr/>
        </p:nvSpPr>
        <p:spPr>
          <a:xfrm>
            <a:off x="3173021" y="3387601"/>
            <a:ext cx="540000" cy="540000"/>
          </a:xfrm>
          <a:prstGeom prst="flowChartInternalStorage">
            <a:avLst/>
          </a:prstGeom>
          <a:solidFill>
            <a:srgbClr val="FFABA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600" dirty="0">
                <a:latin typeface="+mj-lt"/>
              </a:rPr>
              <a:t>a2</a:t>
            </a:r>
          </a:p>
        </p:txBody>
      </p:sp>
      <p:sp>
        <p:nvSpPr>
          <p:cNvPr id="14" name="Flussdiagramm: Zentralspeicher 13"/>
          <p:cNvSpPr>
            <a:spLocks noChangeAspect="1"/>
          </p:cNvSpPr>
          <p:nvPr/>
        </p:nvSpPr>
        <p:spPr>
          <a:xfrm>
            <a:off x="3839812" y="3387601"/>
            <a:ext cx="540000" cy="540000"/>
          </a:xfrm>
          <a:prstGeom prst="flowChartInternalStorage">
            <a:avLst/>
          </a:prstGeom>
          <a:solidFill>
            <a:srgbClr val="FFABA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600" dirty="0">
                <a:latin typeface="+mj-lt"/>
              </a:rPr>
              <a:t>a3</a:t>
            </a:r>
          </a:p>
        </p:txBody>
      </p:sp>
      <p:sp>
        <p:nvSpPr>
          <p:cNvPr id="15" name="Flussdiagramm: Zentralspeicher 14"/>
          <p:cNvSpPr>
            <a:spLocks noChangeAspect="1"/>
          </p:cNvSpPr>
          <p:nvPr/>
        </p:nvSpPr>
        <p:spPr>
          <a:xfrm>
            <a:off x="4506602" y="3387601"/>
            <a:ext cx="540000" cy="540000"/>
          </a:xfrm>
          <a:prstGeom prst="flowChartInternalStorage">
            <a:avLst/>
          </a:prstGeom>
          <a:solidFill>
            <a:srgbClr val="FFABA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de-DE" sz="1600" dirty="0">
                <a:latin typeface="+mj-lt"/>
              </a:rPr>
              <a:t>a4</a:t>
            </a:r>
          </a:p>
        </p:txBody>
      </p:sp>
      <p:sp>
        <p:nvSpPr>
          <p:cNvPr id="16" name="Titel 16"/>
          <p:cNvSpPr txBox="1">
            <a:spLocks/>
          </p:cNvSpPr>
          <p:nvPr/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/>
          <a:lstStyle>
            <a:lvl1pPr algn="l" defTabSz="7103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1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Vorgang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600117" y="4511488"/>
            <a:ext cx="6499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Kern der Wertschöpfung und Weiterentwicklung einer Organisation ist das Abschließen von Vorgängen.</a:t>
            </a:r>
          </a:p>
        </p:txBody>
      </p:sp>
      <p:grpSp>
        <p:nvGrpSpPr>
          <p:cNvPr id="18" name="Gruppieren 17"/>
          <p:cNvGrpSpPr/>
          <p:nvPr/>
        </p:nvGrpSpPr>
        <p:grpSpPr>
          <a:xfrm>
            <a:off x="6262388" y="2563883"/>
            <a:ext cx="540000" cy="540000"/>
            <a:chOff x="6857875" y="2294888"/>
            <a:chExt cx="540000" cy="540000"/>
          </a:xfrm>
        </p:grpSpPr>
        <p:sp>
          <p:nvSpPr>
            <p:cNvPr id="19" name="Ellipse 18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  <p:sp>
          <p:nvSpPr>
            <p:cNvPr id="20" name="Ellipse 19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</p:grpSp>
    </p:spTree>
    <p:extLst>
      <p:ext uri="{BB962C8B-B14F-4D97-AF65-F5344CB8AC3E}">
        <p14:creationId xmlns:p14="http://schemas.microsoft.com/office/powerpoint/2010/main" val="4151581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ingekerbter Richtungspfeil 3"/>
          <p:cNvSpPr/>
          <p:nvPr/>
        </p:nvSpPr>
        <p:spPr>
          <a:xfrm>
            <a:off x="2758940" y="3122902"/>
            <a:ext cx="2041794" cy="579591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54" dirty="0">
                <a:solidFill>
                  <a:schemeClr val="bg1"/>
                </a:solidFill>
                <a:latin typeface="+mj-lt"/>
              </a:rPr>
              <a:t>Vorgang</a:t>
            </a:r>
          </a:p>
        </p:txBody>
      </p:sp>
      <p:sp>
        <p:nvSpPr>
          <p:cNvPr id="18" name="Ellipse 17"/>
          <p:cNvSpPr/>
          <p:nvPr/>
        </p:nvSpPr>
        <p:spPr>
          <a:xfrm>
            <a:off x="1448313" y="3202946"/>
            <a:ext cx="419500" cy="4195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20" name="Gruppieren 19"/>
          <p:cNvGrpSpPr/>
          <p:nvPr/>
        </p:nvGrpSpPr>
        <p:grpSpPr>
          <a:xfrm>
            <a:off x="5720453" y="3202946"/>
            <a:ext cx="419500" cy="419500"/>
            <a:chOff x="6857875" y="2294888"/>
            <a:chExt cx="540000" cy="540000"/>
          </a:xfrm>
        </p:grpSpPr>
        <p:sp>
          <p:nvSpPr>
            <p:cNvPr id="22" name="Ellipse 21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</p:grpSp>
      <p:cxnSp>
        <p:nvCxnSpPr>
          <p:cNvPr id="24" name="Gerade Verbindung mit Pfeil 23"/>
          <p:cNvCxnSpPr>
            <a:stCxn id="18" idx="6"/>
            <a:endCxn id="4" idx="1"/>
          </p:cNvCxnSpPr>
          <p:nvPr/>
        </p:nvCxnSpPr>
        <p:spPr>
          <a:xfrm>
            <a:off x="1867812" y="3412697"/>
            <a:ext cx="1180924" cy="1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stCxn id="4" idx="3"/>
            <a:endCxn id="22" idx="2"/>
          </p:cNvCxnSpPr>
          <p:nvPr/>
        </p:nvCxnSpPr>
        <p:spPr>
          <a:xfrm flipV="1">
            <a:off x="4800734" y="3412697"/>
            <a:ext cx="919719" cy="1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1224291" y="3725588"/>
            <a:ext cx="867545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Auslöser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5496431" y="3725588"/>
            <a:ext cx="867545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Ergebnis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80446-A953-4C9E-A505-7BCAFBFF526A}" type="slidenum">
              <a:rPr lang="de-DE" smtClean="0"/>
              <a:t>3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9012" y="146237"/>
            <a:ext cx="6321651" cy="895341"/>
          </a:xfrm>
        </p:spPr>
        <p:txBody>
          <a:bodyPr/>
          <a:lstStyle/>
          <a:p>
            <a:r>
              <a:rPr lang="de-DE" dirty="0"/>
              <a:t>Vorgangsteam</a:t>
            </a:r>
          </a:p>
        </p:txBody>
      </p:sp>
      <p:sp>
        <p:nvSpPr>
          <p:cNvPr id="49" name="Rechteck 48"/>
          <p:cNvSpPr/>
          <p:nvPr/>
        </p:nvSpPr>
        <p:spPr>
          <a:xfrm>
            <a:off x="1448313" y="4358417"/>
            <a:ext cx="5296320" cy="3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52" name="Gruppieren 51"/>
          <p:cNvGrpSpPr/>
          <p:nvPr/>
        </p:nvGrpSpPr>
        <p:grpSpPr>
          <a:xfrm>
            <a:off x="3272787" y="1705749"/>
            <a:ext cx="1005880" cy="1198240"/>
            <a:chOff x="3380944" y="965910"/>
            <a:chExt cx="2054050" cy="2446856"/>
          </a:xfrm>
        </p:grpSpPr>
        <p:grpSp>
          <p:nvGrpSpPr>
            <p:cNvPr id="53" name="Gruppieren 5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0" name="Akkord 5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1" name="Ellipse 6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4" name="Gruppieren 5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58" name="Akkord 5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Ellipse 5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5" name="Gruppieren 54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6" name="Akkord 5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7" name="Ellipse 5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62" name="Textfeld 61"/>
          <p:cNvSpPr txBox="1"/>
          <p:nvPr/>
        </p:nvSpPr>
        <p:spPr>
          <a:xfrm>
            <a:off x="3140399" y="2736170"/>
            <a:ext cx="1278876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Vorgangsteam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600117" y="4511488"/>
            <a:ext cx="6499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Zum Vorgangsteam gehören alle Mitarbeiter des Unternehmens, die Beiträge zum Abschließen eines Vorgangs leisten.</a:t>
            </a:r>
          </a:p>
        </p:txBody>
      </p:sp>
    </p:spTree>
    <p:extLst>
      <p:ext uri="{BB962C8B-B14F-4D97-AF65-F5344CB8AC3E}">
        <p14:creationId xmlns:p14="http://schemas.microsoft.com/office/powerpoint/2010/main" val="9892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ieren 31"/>
          <p:cNvGrpSpPr/>
          <p:nvPr/>
        </p:nvGrpSpPr>
        <p:grpSpPr>
          <a:xfrm>
            <a:off x="3891716" y="1505500"/>
            <a:ext cx="964957" cy="951069"/>
            <a:chOff x="3380944" y="965910"/>
            <a:chExt cx="2054050" cy="2446856"/>
          </a:xfrm>
        </p:grpSpPr>
        <p:grpSp>
          <p:nvGrpSpPr>
            <p:cNvPr id="34" name="Gruppieren 33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41" name="Akkord 4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2" name="Ellipse 4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5" name="Gruppieren 34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39" name="Akkord 38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0" name="Ellipse 39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6" name="Gruppieren 35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37" name="Akkord 36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8" name="Ellipse 37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4" name="Eingekerbter Richtungspfeil 3"/>
          <p:cNvSpPr/>
          <p:nvPr/>
        </p:nvSpPr>
        <p:spPr>
          <a:xfrm>
            <a:off x="2758940" y="3122902"/>
            <a:ext cx="2041794" cy="579591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54" dirty="0">
                <a:solidFill>
                  <a:schemeClr val="bg1"/>
                </a:solidFill>
                <a:latin typeface="+mj-lt"/>
              </a:rPr>
              <a:t>Vorgang</a:t>
            </a:r>
          </a:p>
        </p:txBody>
      </p:sp>
      <p:sp>
        <p:nvSpPr>
          <p:cNvPr id="18" name="Ellipse 17"/>
          <p:cNvSpPr/>
          <p:nvPr/>
        </p:nvSpPr>
        <p:spPr>
          <a:xfrm>
            <a:off x="1448313" y="3202946"/>
            <a:ext cx="419500" cy="4195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20" name="Gruppieren 19"/>
          <p:cNvGrpSpPr/>
          <p:nvPr/>
        </p:nvGrpSpPr>
        <p:grpSpPr>
          <a:xfrm>
            <a:off x="5720453" y="3202946"/>
            <a:ext cx="419500" cy="419500"/>
            <a:chOff x="6857875" y="2294888"/>
            <a:chExt cx="540000" cy="540000"/>
          </a:xfrm>
        </p:grpSpPr>
        <p:sp>
          <p:nvSpPr>
            <p:cNvPr id="22" name="Ellipse 21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46"/>
            </a:p>
          </p:txBody>
        </p:sp>
      </p:grpSp>
      <p:cxnSp>
        <p:nvCxnSpPr>
          <p:cNvPr id="24" name="Gerade Verbindung mit Pfeil 23"/>
          <p:cNvCxnSpPr>
            <a:stCxn id="18" idx="6"/>
            <a:endCxn id="4" idx="1"/>
          </p:cNvCxnSpPr>
          <p:nvPr/>
        </p:nvCxnSpPr>
        <p:spPr>
          <a:xfrm>
            <a:off x="1867812" y="3412697"/>
            <a:ext cx="1180924" cy="1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stCxn id="4" idx="3"/>
            <a:endCxn id="22" idx="2"/>
          </p:cNvCxnSpPr>
          <p:nvPr/>
        </p:nvCxnSpPr>
        <p:spPr>
          <a:xfrm flipV="1">
            <a:off x="4800734" y="3412697"/>
            <a:ext cx="919719" cy="1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1224291" y="3725588"/>
            <a:ext cx="867545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Auslöser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5496431" y="3725588"/>
            <a:ext cx="867545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Ergebnis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80446-A953-4C9E-A505-7BCAFBFF526A}" type="slidenum">
              <a:rPr lang="de-DE" smtClean="0"/>
              <a:t>4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9012" y="146237"/>
            <a:ext cx="6321651" cy="895341"/>
          </a:xfrm>
        </p:spPr>
        <p:txBody>
          <a:bodyPr/>
          <a:lstStyle/>
          <a:p>
            <a:r>
              <a:rPr lang="de-DE" dirty="0"/>
              <a:t>Erweitertes Vorgangsteam</a:t>
            </a:r>
          </a:p>
        </p:txBody>
      </p:sp>
      <p:sp>
        <p:nvSpPr>
          <p:cNvPr id="49" name="Rechteck 48"/>
          <p:cNvSpPr/>
          <p:nvPr/>
        </p:nvSpPr>
        <p:spPr>
          <a:xfrm>
            <a:off x="1448313" y="4358417"/>
            <a:ext cx="5296320" cy="3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52" name="Gruppieren 51"/>
          <p:cNvGrpSpPr/>
          <p:nvPr/>
        </p:nvGrpSpPr>
        <p:grpSpPr>
          <a:xfrm>
            <a:off x="3272787" y="1705749"/>
            <a:ext cx="1005880" cy="1198240"/>
            <a:chOff x="3380944" y="965910"/>
            <a:chExt cx="2054050" cy="2446856"/>
          </a:xfrm>
        </p:grpSpPr>
        <p:grpSp>
          <p:nvGrpSpPr>
            <p:cNvPr id="53" name="Gruppieren 5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0" name="Akkord 5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1" name="Ellipse 6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4" name="Gruppieren 5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58" name="Akkord 5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Ellipse 5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5" name="Gruppieren 54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6" name="Akkord 5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7" name="Ellipse 5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62" name="Textfeld 61"/>
          <p:cNvSpPr txBox="1"/>
          <p:nvPr/>
        </p:nvSpPr>
        <p:spPr>
          <a:xfrm>
            <a:off x="3140399" y="2736170"/>
            <a:ext cx="1278876" cy="2836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Vorgangsteam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4393707" y="2217827"/>
            <a:ext cx="1088761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88" dirty="0"/>
              <a:t>erweitertes</a:t>
            </a:r>
            <a:br>
              <a:rPr lang="de-DE" sz="1088" dirty="0"/>
            </a:br>
            <a:r>
              <a:rPr lang="de-DE" sz="1088" dirty="0"/>
              <a:t>Vorgangsteam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600117" y="4511488"/>
            <a:ext cx="6499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Zum erweiterten Vorgangsteam gehören alle Mitarbeiter des Vorgangsteams, aber incl. mögliche Vertretungen.</a:t>
            </a:r>
          </a:p>
        </p:txBody>
      </p:sp>
    </p:spTree>
    <p:extLst>
      <p:ext uri="{BB962C8B-B14F-4D97-AF65-F5344CB8AC3E}">
        <p14:creationId xmlns:p14="http://schemas.microsoft.com/office/powerpoint/2010/main" val="427529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ieren 31"/>
          <p:cNvGrpSpPr/>
          <p:nvPr/>
        </p:nvGrpSpPr>
        <p:grpSpPr>
          <a:xfrm>
            <a:off x="3390123" y="1708463"/>
            <a:ext cx="521861" cy="514350"/>
            <a:chOff x="3380944" y="965910"/>
            <a:chExt cx="2054050" cy="2446856"/>
          </a:xfrm>
        </p:grpSpPr>
        <p:grpSp>
          <p:nvGrpSpPr>
            <p:cNvPr id="34" name="Gruppieren 33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41" name="Akkord 4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2" name="Ellipse 4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5" name="Gruppieren 34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39" name="Akkord 38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0" name="Ellipse 39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6" name="Gruppieren 35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37" name="Akkord 36"/>
              <p:cNvSpPr>
                <a:spLocks/>
              </p:cNvSpPr>
              <p:nvPr/>
            </p:nvSpPr>
            <p:spPr>
              <a:xfrm>
                <a:off x="6545193" y="3628648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8" name="Ellipse 37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4" name="Eingekerbter Richtungspfeil 3"/>
          <p:cNvSpPr/>
          <p:nvPr/>
        </p:nvSpPr>
        <p:spPr>
          <a:xfrm>
            <a:off x="1033264" y="1912567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+mj-lt"/>
              </a:rPr>
              <a:t>Vorgang 1</a:t>
            </a:r>
          </a:p>
        </p:txBody>
      </p:sp>
      <p:sp>
        <p:nvSpPr>
          <p:cNvPr id="18" name="Ellipse 17"/>
          <p:cNvSpPr/>
          <p:nvPr/>
        </p:nvSpPr>
        <p:spPr>
          <a:xfrm>
            <a:off x="705783" y="1952549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20" name="Gruppieren 19"/>
          <p:cNvGrpSpPr/>
          <p:nvPr/>
        </p:nvGrpSpPr>
        <p:grpSpPr>
          <a:xfrm>
            <a:off x="2379107" y="1959424"/>
            <a:ext cx="240335" cy="260479"/>
            <a:chOff x="6857875" y="2294888"/>
            <a:chExt cx="540000" cy="540000"/>
          </a:xfrm>
        </p:grpSpPr>
        <p:sp>
          <p:nvSpPr>
            <p:cNvPr id="22" name="Ellipse 21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24" name="Gerade Verbindung mit Pfeil 23"/>
          <p:cNvCxnSpPr>
            <a:stCxn id="18" idx="6"/>
            <a:endCxn id="4" idx="1"/>
          </p:cNvCxnSpPr>
          <p:nvPr/>
        </p:nvCxnSpPr>
        <p:spPr>
          <a:xfrm>
            <a:off x="946118" y="2082789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stCxn id="4" idx="3"/>
            <a:endCxn id="22" idx="2"/>
          </p:cNvCxnSpPr>
          <p:nvPr/>
        </p:nvCxnSpPr>
        <p:spPr>
          <a:xfrm flipV="1">
            <a:off x="2203025" y="2089664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80446-A953-4C9E-A505-7BCAFBFF526A}" type="slidenum">
              <a:rPr lang="de-DE" smtClean="0"/>
              <a:t>5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9012" y="146237"/>
            <a:ext cx="6321651" cy="895341"/>
          </a:xfrm>
        </p:spPr>
        <p:txBody>
          <a:bodyPr>
            <a:normAutofit fontScale="90000"/>
          </a:bodyPr>
          <a:lstStyle/>
          <a:p>
            <a:r>
              <a:rPr lang="de-DE" dirty="0"/>
              <a:t>Erweiterte Vorgangsteams und Prozesse</a:t>
            </a:r>
          </a:p>
        </p:txBody>
      </p:sp>
      <p:sp>
        <p:nvSpPr>
          <p:cNvPr id="49" name="Rechteck 48"/>
          <p:cNvSpPr/>
          <p:nvPr/>
        </p:nvSpPr>
        <p:spPr>
          <a:xfrm>
            <a:off x="1448313" y="4358417"/>
            <a:ext cx="5296320" cy="3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52" name="Gruppieren 51"/>
          <p:cNvGrpSpPr/>
          <p:nvPr/>
        </p:nvGrpSpPr>
        <p:grpSpPr>
          <a:xfrm>
            <a:off x="3114953" y="1864080"/>
            <a:ext cx="543993" cy="648024"/>
            <a:chOff x="3380944" y="965910"/>
            <a:chExt cx="2054050" cy="2446856"/>
          </a:xfrm>
        </p:grpSpPr>
        <p:grpSp>
          <p:nvGrpSpPr>
            <p:cNvPr id="53" name="Gruppieren 5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0" name="Akkord 5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1" name="Ellipse 6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4" name="Gruppieren 5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58" name="Akkord 5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Ellipse 5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5" name="Gruppieren 54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6" name="Akkord 5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7" name="Ellipse 5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43" name="Textfeld 42"/>
          <p:cNvSpPr txBox="1"/>
          <p:nvPr/>
        </p:nvSpPr>
        <p:spPr>
          <a:xfrm>
            <a:off x="2520357" y="4018349"/>
            <a:ext cx="2273379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88" dirty="0"/>
              <a:t>erweiterte Vorgangsteams </a:t>
            </a:r>
            <a:br>
              <a:rPr lang="de-DE" sz="1088" dirty="0"/>
            </a:br>
            <a:r>
              <a:rPr lang="de-DE" sz="1088" dirty="0"/>
              <a:t>mit jeweils Vorgangsteam = farbig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600117" y="4511488"/>
            <a:ext cx="6499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Die Vorgangsteams sind von Vorgang zu Vorgang unterschiedlich. Aber innerhalb eines Prozesses sind die erweiterten Vorgangsteams meistens auch vorgangs-übergreifend stabil.</a:t>
            </a:r>
          </a:p>
        </p:txBody>
      </p:sp>
      <p:sp>
        <p:nvSpPr>
          <p:cNvPr id="45" name="Eingekerbter Richtungspfeil 44"/>
          <p:cNvSpPr/>
          <p:nvPr/>
        </p:nvSpPr>
        <p:spPr>
          <a:xfrm>
            <a:off x="422517" y="1315571"/>
            <a:ext cx="1990673" cy="359884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bg1"/>
                </a:solidFill>
                <a:latin typeface="+mj-lt"/>
              </a:rPr>
              <a:t>Prozess 0123</a:t>
            </a:r>
          </a:p>
        </p:txBody>
      </p:sp>
      <p:grpSp>
        <p:nvGrpSpPr>
          <p:cNvPr id="46" name="Gruppieren 45"/>
          <p:cNvGrpSpPr/>
          <p:nvPr/>
        </p:nvGrpSpPr>
        <p:grpSpPr>
          <a:xfrm>
            <a:off x="3164387" y="2569002"/>
            <a:ext cx="521861" cy="514350"/>
            <a:chOff x="3380944" y="965910"/>
            <a:chExt cx="2054050" cy="2446856"/>
          </a:xfrm>
        </p:grpSpPr>
        <p:grpSp>
          <p:nvGrpSpPr>
            <p:cNvPr id="47" name="Gruppieren 46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6" name="Akkord 6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7" name="Ellipse 6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48" name="Gruppieren 47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64" name="Akkord 63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5" name="Ellipse 64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0" name="Gruppieren 49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1" name="Akkord 50"/>
              <p:cNvSpPr>
                <a:spLocks/>
              </p:cNvSpPr>
              <p:nvPr/>
            </p:nvSpPr>
            <p:spPr>
              <a:xfrm>
                <a:off x="6545193" y="3628648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3" name="Ellipse 6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68" name="Eingekerbter Richtungspfeil 67"/>
          <p:cNvSpPr/>
          <p:nvPr/>
        </p:nvSpPr>
        <p:spPr>
          <a:xfrm>
            <a:off x="1034411" y="2601230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+mj-lt"/>
              </a:rPr>
              <a:t>Vorgang 2</a:t>
            </a:r>
          </a:p>
        </p:txBody>
      </p:sp>
      <p:sp>
        <p:nvSpPr>
          <p:cNvPr id="69" name="Ellipse 68"/>
          <p:cNvSpPr/>
          <p:nvPr/>
        </p:nvSpPr>
        <p:spPr>
          <a:xfrm>
            <a:off x="706930" y="2641212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70" name="Gruppieren 69"/>
          <p:cNvGrpSpPr/>
          <p:nvPr/>
        </p:nvGrpSpPr>
        <p:grpSpPr>
          <a:xfrm>
            <a:off x="2380254" y="2648087"/>
            <a:ext cx="240335" cy="260479"/>
            <a:chOff x="6857875" y="2294888"/>
            <a:chExt cx="540000" cy="540000"/>
          </a:xfrm>
        </p:grpSpPr>
        <p:sp>
          <p:nvSpPr>
            <p:cNvPr id="71" name="Ellipse 70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72" name="Ellipse 71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73" name="Gerade Verbindung mit Pfeil 72"/>
          <p:cNvCxnSpPr>
            <a:stCxn id="69" idx="6"/>
            <a:endCxn id="68" idx="1"/>
          </p:cNvCxnSpPr>
          <p:nvPr/>
        </p:nvCxnSpPr>
        <p:spPr>
          <a:xfrm>
            <a:off x="947265" y="2771452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>
            <a:stCxn id="68" idx="3"/>
            <a:endCxn id="71" idx="2"/>
          </p:cNvCxnSpPr>
          <p:nvPr/>
        </p:nvCxnSpPr>
        <p:spPr>
          <a:xfrm flipV="1">
            <a:off x="2204172" y="2778327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uppieren 74"/>
          <p:cNvGrpSpPr/>
          <p:nvPr/>
        </p:nvGrpSpPr>
        <p:grpSpPr>
          <a:xfrm>
            <a:off x="3521737" y="2360240"/>
            <a:ext cx="557743" cy="648024"/>
            <a:chOff x="3380944" y="965910"/>
            <a:chExt cx="2105968" cy="2446856"/>
          </a:xfrm>
        </p:grpSpPr>
        <p:grpSp>
          <p:nvGrpSpPr>
            <p:cNvPr id="76" name="Gruppieren 75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83" name="Akkord 82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4" name="Ellipse 83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77" name="Gruppieren 76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81" name="Akkord 8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2" name="Ellipse 8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78" name="Gruppieren 77"/>
            <p:cNvGrpSpPr/>
            <p:nvPr/>
          </p:nvGrpSpPr>
          <p:grpSpPr>
            <a:xfrm>
              <a:off x="4406912" y="1242182"/>
              <a:ext cx="1080000" cy="1976320"/>
              <a:chOff x="6597111" y="2990210"/>
              <a:chExt cx="1080000" cy="1976320"/>
            </a:xfrm>
          </p:grpSpPr>
          <p:sp>
            <p:nvSpPr>
              <p:cNvPr id="79" name="Akkord 78"/>
              <p:cNvSpPr>
                <a:spLocks/>
              </p:cNvSpPr>
              <p:nvPr/>
            </p:nvSpPr>
            <p:spPr>
              <a:xfrm>
                <a:off x="6597111" y="3706526"/>
                <a:ext cx="1080000" cy="1260004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0" name="Ellipse 79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85" name="Gruppieren 84"/>
          <p:cNvGrpSpPr/>
          <p:nvPr/>
        </p:nvGrpSpPr>
        <p:grpSpPr>
          <a:xfrm>
            <a:off x="3398148" y="3153399"/>
            <a:ext cx="513067" cy="725278"/>
            <a:chOff x="3380944" y="736967"/>
            <a:chExt cx="2019439" cy="3450278"/>
          </a:xfrm>
        </p:grpSpPr>
        <p:grpSp>
          <p:nvGrpSpPr>
            <p:cNvPr id="86" name="Gruppieren 85"/>
            <p:cNvGrpSpPr/>
            <p:nvPr/>
          </p:nvGrpSpPr>
          <p:grpSpPr>
            <a:xfrm>
              <a:off x="4320384" y="736967"/>
              <a:ext cx="1079999" cy="2127383"/>
              <a:chOff x="7167583" y="2761267"/>
              <a:chExt cx="1079999" cy="2127383"/>
            </a:xfrm>
          </p:grpSpPr>
          <p:sp>
            <p:nvSpPr>
              <p:cNvPr id="93" name="Akkord 92"/>
              <p:cNvSpPr>
                <a:spLocks/>
              </p:cNvSpPr>
              <p:nvPr/>
            </p:nvSpPr>
            <p:spPr>
              <a:xfrm>
                <a:off x="7167583" y="3628648"/>
                <a:ext cx="1079999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4" name="Ellipse 93"/>
              <p:cNvSpPr>
                <a:spLocks/>
              </p:cNvSpPr>
              <p:nvPr/>
            </p:nvSpPr>
            <p:spPr>
              <a:xfrm>
                <a:off x="7374527" y="2761267"/>
                <a:ext cx="611999" cy="756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7" name="Gruppieren 86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91" name="Akkord 9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2" name="Ellipse 9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8" name="Gruppieren 87"/>
            <p:cNvGrpSpPr/>
            <p:nvPr/>
          </p:nvGrpSpPr>
          <p:grpSpPr>
            <a:xfrm>
              <a:off x="4111435" y="2288805"/>
              <a:ext cx="1080000" cy="1898440"/>
              <a:chOff x="6301634" y="4036833"/>
              <a:chExt cx="1080000" cy="1898440"/>
            </a:xfrm>
          </p:grpSpPr>
          <p:sp>
            <p:nvSpPr>
              <p:cNvPr id="89" name="Akkord 88"/>
              <p:cNvSpPr>
                <a:spLocks/>
              </p:cNvSpPr>
              <p:nvPr/>
            </p:nvSpPr>
            <p:spPr>
              <a:xfrm>
                <a:off x="6301634" y="4675271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0" name="Ellipse 89"/>
              <p:cNvSpPr>
                <a:spLocks/>
              </p:cNvSpPr>
              <p:nvPr/>
            </p:nvSpPr>
            <p:spPr>
              <a:xfrm>
                <a:off x="6535634" y="4036833"/>
                <a:ext cx="612000" cy="756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95" name="Eingekerbter Richtungspfeil 94"/>
          <p:cNvSpPr/>
          <p:nvPr/>
        </p:nvSpPr>
        <p:spPr>
          <a:xfrm>
            <a:off x="1041289" y="3405629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>
                <a:solidFill>
                  <a:schemeClr val="bg1"/>
                </a:solidFill>
                <a:latin typeface="+mj-lt"/>
              </a:rPr>
              <a:t>Vorgang 3</a:t>
            </a:r>
            <a:endParaRPr lang="de-DE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6" name="Ellipse 95"/>
          <p:cNvSpPr/>
          <p:nvPr/>
        </p:nvSpPr>
        <p:spPr>
          <a:xfrm>
            <a:off x="713808" y="3445611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97" name="Gruppieren 96"/>
          <p:cNvGrpSpPr/>
          <p:nvPr/>
        </p:nvGrpSpPr>
        <p:grpSpPr>
          <a:xfrm>
            <a:off x="2387132" y="3452486"/>
            <a:ext cx="240335" cy="260479"/>
            <a:chOff x="6857875" y="2294888"/>
            <a:chExt cx="540000" cy="540000"/>
          </a:xfrm>
        </p:grpSpPr>
        <p:sp>
          <p:nvSpPr>
            <p:cNvPr id="98" name="Ellipse 97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99" name="Ellipse 98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100" name="Gerade Verbindung mit Pfeil 99"/>
          <p:cNvCxnSpPr>
            <a:stCxn id="96" idx="6"/>
            <a:endCxn id="95" idx="1"/>
          </p:cNvCxnSpPr>
          <p:nvPr/>
        </p:nvCxnSpPr>
        <p:spPr>
          <a:xfrm>
            <a:off x="954143" y="3575851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>
            <a:stCxn id="95" idx="3"/>
            <a:endCxn id="98" idx="2"/>
          </p:cNvCxnSpPr>
          <p:nvPr/>
        </p:nvCxnSpPr>
        <p:spPr>
          <a:xfrm flipV="1">
            <a:off x="2211050" y="3582726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uppieren 101"/>
          <p:cNvGrpSpPr/>
          <p:nvPr/>
        </p:nvGrpSpPr>
        <p:grpSpPr>
          <a:xfrm>
            <a:off x="3122978" y="3347810"/>
            <a:ext cx="984013" cy="657356"/>
            <a:chOff x="3380944" y="930674"/>
            <a:chExt cx="3715502" cy="2482092"/>
          </a:xfrm>
        </p:grpSpPr>
        <p:grpSp>
          <p:nvGrpSpPr>
            <p:cNvPr id="103" name="Gruppieren 10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110" name="Akkord 10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11" name="Ellipse 11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04" name="Gruppieren 10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108" name="Akkord 10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9" name="Ellipse 10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05" name="Gruppieren 104"/>
            <p:cNvGrpSpPr/>
            <p:nvPr/>
          </p:nvGrpSpPr>
          <p:grpSpPr>
            <a:xfrm>
              <a:off x="6016446" y="930674"/>
              <a:ext cx="1080000" cy="1872476"/>
              <a:chOff x="8206645" y="2678702"/>
              <a:chExt cx="1080000" cy="1872476"/>
            </a:xfrm>
          </p:grpSpPr>
          <p:sp>
            <p:nvSpPr>
              <p:cNvPr id="106" name="Akkord 105"/>
              <p:cNvSpPr>
                <a:spLocks/>
              </p:cNvSpPr>
              <p:nvPr/>
            </p:nvSpPr>
            <p:spPr>
              <a:xfrm>
                <a:off x="8206645" y="3291178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7" name="Ellipse 106"/>
              <p:cNvSpPr>
                <a:spLocks/>
              </p:cNvSpPr>
              <p:nvPr/>
            </p:nvSpPr>
            <p:spPr>
              <a:xfrm>
                <a:off x="8440624" y="2678702"/>
                <a:ext cx="611996" cy="756001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811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uppieren 69"/>
          <p:cNvGrpSpPr/>
          <p:nvPr/>
        </p:nvGrpSpPr>
        <p:grpSpPr>
          <a:xfrm>
            <a:off x="3921793" y="3313663"/>
            <a:ext cx="286026" cy="502782"/>
            <a:chOff x="6545193" y="2990210"/>
            <a:chExt cx="1080000" cy="1898440"/>
          </a:xfrm>
        </p:grpSpPr>
        <p:sp>
          <p:nvSpPr>
            <p:cNvPr id="71" name="Akkord 70"/>
            <p:cNvSpPr>
              <a:spLocks/>
            </p:cNvSpPr>
            <p:nvPr/>
          </p:nvSpPr>
          <p:spPr>
            <a:xfrm>
              <a:off x="6545193" y="3628650"/>
              <a:ext cx="1080000" cy="1260000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FC000"/>
                </a:gs>
                <a:gs pos="100000">
                  <a:srgbClr val="FFFF97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2" name="Ellipse 71"/>
            <p:cNvSpPr>
              <a:spLocks/>
            </p:cNvSpPr>
            <p:nvPr/>
          </p:nvSpPr>
          <p:spPr>
            <a:xfrm>
              <a:off x="6779193" y="2990210"/>
              <a:ext cx="612000" cy="756000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67" name="Gruppieren 66"/>
          <p:cNvGrpSpPr/>
          <p:nvPr/>
        </p:nvGrpSpPr>
        <p:grpSpPr>
          <a:xfrm>
            <a:off x="4085627" y="4498903"/>
            <a:ext cx="286027" cy="502782"/>
            <a:chOff x="2838659" y="2990210"/>
            <a:chExt cx="1079999" cy="1898440"/>
          </a:xfrm>
        </p:grpSpPr>
        <p:sp>
          <p:nvSpPr>
            <p:cNvPr id="68" name="Akkord 67"/>
            <p:cNvSpPr>
              <a:spLocks/>
            </p:cNvSpPr>
            <p:nvPr/>
          </p:nvSpPr>
          <p:spPr>
            <a:xfrm>
              <a:off x="2838659" y="3628649"/>
              <a:ext cx="1079999" cy="1260001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26149">
                    <a:satMod val="103000"/>
                    <a:lumMod val="102000"/>
                    <a:tint val="94000"/>
                  </a:srgbClr>
                </a:gs>
                <a:gs pos="50000">
                  <a:srgbClr val="F26149">
                    <a:satMod val="110000"/>
                    <a:lumMod val="100000"/>
                    <a:shade val="100000"/>
                  </a:srgbClr>
                </a:gs>
                <a:gs pos="100000">
                  <a:srgbClr val="F26149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9" name="Ellipse 68"/>
            <p:cNvSpPr>
              <a:spLocks/>
            </p:cNvSpPr>
            <p:nvPr/>
          </p:nvSpPr>
          <p:spPr>
            <a:xfrm>
              <a:off x="3072679" y="2990210"/>
              <a:ext cx="612000" cy="756001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Berechtigungsmodell Basiskonzept</a:t>
            </a:r>
          </a:p>
        </p:txBody>
      </p:sp>
      <p:sp>
        <p:nvSpPr>
          <p:cNvPr id="4" name="Eingekerbter Richtungspfeil 3"/>
          <p:cNvSpPr/>
          <p:nvPr/>
        </p:nvSpPr>
        <p:spPr>
          <a:xfrm>
            <a:off x="5929677" y="4525140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+mj-lt"/>
              </a:rPr>
              <a:t>Ausschrei-</a:t>
            </a:r>
            <a:r>
              <a:rPr lang="de-DE" sz="1000" dirty="0" err="1">
                <a:solidFill>
                  <a:schemeClr val="bg1"/>
                </a:solidFill>
                <a:latin typeface="+mj-lt"/>
              </a:rPr>
              <a:t>bung</a:t>
            </a:r>
            <a:r>
              <a:rPr lang="de-DE" sz="1000" dirty="0">
                <a:solidFill>
                  <a:schemeClr val="bg1"/>
                </a:solidFill>
                <a:latin typeface="+mj-lt"/>
              </a:rPr>
              <a:t> 1</a:t>
            </a:r>
          </a:p>
        </p:txBody>
      </p:sp>
      <p:sp>
        <p:nvSpPr>
          <p:cNvPr id="5" name="Ellipse 4"/>
          <p:cNvSpPr/>
          <p:nvPr/>
        </p:nvSpPr>
        <p:spPr>
          <a:xfrm>
            <a:off x="5602196" y="4565122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6" name="Gruppieren 5"/>
          <p:cNvGrpSpPr/>
          <p:nvPr/>
        </p:nvGrpSpPr>
        <p:grpSpPr>
          <a:xfrm>
            <a:off x="7275520" y="4571997"/>
            <a:ext cx="240335" cy="260479"/>
            <a:chOff x="6857875" y="2294888"/>
            <a:chExt cx="540000" cy="540000"/>
          </a:xfrm>
        </p:grpSpPr>
        <p:sp>
          <p:nvSpPr>
            <p:cNvPr id="7" name="Ellipse 6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8" name="Ellipse 7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9" name="Gerade Verbindung mit Pfeil 8"/>
          <p:cNvCxnSpPr>
            <a:stCxn id="5" idx="6"/>
            <a:endCxn id="4" idx="1"/>
          </p:cNvCxnSpPr>
          <p:nvPr/>
        </p:nvCxnSpPr>
        <p:spPr>
          <a:xfrm>
            <a:off x="5842531" y="4695362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4" idx="3"/>
            <a:endCxn id="7" idx="2"/>
          </p:cNvCxnSpPr>
          <p:nvPr/>
        </p:nvCxnSpPr>
        <p:spPr>
          <a:xfrm flipV="1">
            <a:off x="7099438" y="4702237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ingekerbter Richtungspfeil 10"/>
          <p:cNvSpPr/>
          <p:nvPr/>
        </p:nvSpPr>
        <p:spPr>
          <a:xfrm>
            <a:off x="5318930" y="3928144"/>
            <a:ext cx="1990673" cy="359884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+mj-lt"/>
              </a:rPr>
              <a:t>Prozess 0452.01</a:t>
            </a:r>
          </a:p>
          <a:p>
            <a:pPr algn="ctr"/>
            <a:r>
              <a:rPr lang="de-DE" sz="1200" dirty="0">
                <a:solidFill>
                  <a:schemeClr val="bg1"/>
                </a:solidFill>
                <a:latin typeface="+mj-lt"/>
              </a:rPr>
              <a:t>Ausschreibungen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5055255" y="1619277"/>
            <a:ext cx="2163733" cy="66614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DE" sz="1243" b="1" dirty="0"/>
              <a:t>erweitertes Vorgangsteam</a:t>
            </a:r>
          </a:p>
          <a:p>
            <a:pPr algn="ctr"/>
            <a:r>
              <a:rPr lang="de-DE" sz="1243" b="1" dirty="0"/>
              <a:t>= für alle Vorgänge eines </a:t>
            </a:r>
            <a:br>
              <a:rPr lang="de-DE" sz="1243" b="1" dirty="0"/>
            </a:br>
            <a:r>
              <a:rPr lang="de-DE" sz="1243" b="1" dirty="0"/>
              <a:t>Prozesses identisch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2531" y="1620629"/>
            <a:ext cx="1741163" cy="65806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Benutzergruppen </a:t>
            </a:r>
            <a:br>
              <a:rPr lang="de-DE" sz="1243" b="1" dirty="0"/>
            </a:br>
            <a:r>
              <a:rPr lang="de-DE" sz="1243" b="1" dirty="0"/>
              <a:t>Stufe 2 im AD</a:t>
            </a:r>
          </a:p>
          <a:p>
            <a:pPr algn="ctr"/>
            <a:r>
              <a:rPr lang="de-DE" sz="1243" dirty="0"/>
              <a:t>(Herkömmliche Logik)</a:t>
            </a:r>
          </a:p>
        </p:txBody>
      </p:sp>
      <p:grpSp>
        <p:nvGrpSpPr>
          <p:cNvPr id="24" name="Gruppieren 23"/>
          <p:cNvGrpSpPr/>
          <p:nvPr/>
        </p:nvGrpSpPr>
        <p:grpSpPr>
          <a:xfrm>
            <a:off x="5501817" y="2859162"/>
            <a:ext cx="543993" cy="648024"/>
            <a:chOff x="3380944" y="965910"/>
            <a:chExt cx="2054050" cy="2446856"/>
          </a:xfrm>
        </p:grpSpPr>
        <p:grpSp>
          <p:nvGrpSpPr>
            <p:cNvPr id="25" name="Gruppieren 24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32" name="Akkord 31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3" name="Ellipse 3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6" name="Gruppieren 25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30" name="Akkord 2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1" name="Ellipse 3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7" name="Gruppieren 26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28" name="Akkord 2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29" name="Ellipse 2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34" name="Gruppieren 33"/>
          <p:cNvGrpSpPr/>
          <p:nvPr/>
        </p:nvGrpSpPr>
        <p:grpSpPr>
          <a:xfrm>
            <a:off x="5963503" y="2762788"/>
            <a:ext cx="543993" cy="648024"/>
            <a:chOff x="3380944" y="965910"/>
            <a:chExt cx="2054050" cy="2446856"/>
          </a:xfrm>
        </p:grpSpPr>
        <p:grpSp>
          <p:nvGrpSpPr>
            <p:cNvPr id="35" name="Gruppieren 34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42" name="Akkord 41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3" name="Ellipse 4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6" name="Gruppieren 35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40" name="Akkord 3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1" name="Ellipse 4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7" name="Gruppieren 36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38" name="Akkord 3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9" name="Ellipse 3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46" name="Gruppieren 45"/>
          <p:cNvGrpSpPr/>
          <p:nvPr/>
        </p:nvGrpSpPr>
        <p:grpSpPr>
          <a:xfrm>
            <a:off x="3798539" y="3412281"/>
            <a:ext cx="286027" cy="502782"/>
            <a:chOff x="6545193" y="2990210"/>
            <a:chExt cx="1080000" cy="1898440"/>
          </a:xfrm>
        </p:grpSpPr>
        <p:sp>
          <p:nvSpPr>
            <p:cNvPr id="50" name="Akkord 49"/>
            <p:cNvSpPr>
              <a:spLocks/>
            </p:cNvSpPr>
            <p:nvPr/>
          </p:nvSpPr>
          <p:spPr>
            <a:xfrm>
              <a:off x="6545193" y="3628650"/>
              <a:ext cx="1080000" cy="1260000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FC000"/>
                </a:gs>
                <a:gs pos="100000">
                  <a:srgbClr val="FFFF97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Ellipse 50"/>
            <p:cNvSpPr>
              <a:spLocks/>
            </p:cNvSpPr>
            <p:nvPr/>
          </p:nvSpPr>
          <p:spPr>
            <a:xfrm>
              <a:off x="6779193" y="2990210"/>
              <a:ext cx="612000" cy="756000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47" name="Gruppieren 46"/>
          <p:cNvGrpSpPr/>
          <p:nvPr/>
        </p:nvGrpSpPr>
        <p:grpSpPr>
          <a:xfrm>
            <a:off x="3807723" y="4469765"/>
            <a:ext cx="286027" cy="502782"/>
            <a:chOff x="2838659" y="2990210"/>
            <a:chExt cx="1079999" cy="1898440"/>
          </a:xfrm>
        </p:grpSpPr>
        <p:sp>
          <p:nvSpPr>
            <p:cNvPr id="48" name="Akkord 47"/>
            <p:cNvSpPr>
              <a:spLocks/>
            </p:cNvSpPr>
            <p:nvPr/>
          </p:nvSpPr>
          <p:spPr>
            <a:xfrm>
              <a:off x="2838659" y="3628649"/>
              <a:ext cx="1079999" cy="1260001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26149">
                    <a:satMod val="103000"/>
                    <a:lumMod val="102000"/>
                    <a:tint val="94000"/>
                  </a:srgbClr>
                </a:gs>
                <a:gs pos="50000">
                  <a:srgbClr val="F26149">
                    <a:satMod val="110000"/>
                    <a:lumMod val="100000"/>
                    <a:shade val="100000"/>
                  </a:srgbClr>
                </a:gs>
                <a:gs pos="100000">
                  <a:srgbClr val="F26149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9" name="Ellipse 48"/>
            <p:cNvSpPr>
              <a:spLocks/>
            </p:cNvSpPr>
            <p:nvPr/>
          </p:nvSpPr>
          <p:spPr>
            <a:xfrm>
              <a:off x="3072679" y="2990210"/>
              <a:ext cx="612000" cy="756001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55" name="Gruppieren 54"/>
          <p:cNvGrpSpPr/>
          <p:nvPr/>
        </p:nvGrpSpPr>
        <p:grpSpPr>
          <a:xfrm>
            <a:off x="3792849" y="2478151"/>
            <a:ext cx="286026" cy="502782"/>
            <a:chOff x="6545193" y="2990210"/>
            <a:chExt cx="1080000" cy="1898440"/>
          </a:xfrm>
        </p:grpSpPr>
        <p:sp>
          <p:nvSpPr>
            <p:cNvPr id="62" name="Akkord 61"/>
            <p:cNvSpPr>
              <a:spLocks/>
            </p:cNvSpPr>
            <p:nvPr/>
          </p:nvSpPr>
          <p:spPr>
            <a:xfrm>
              <a:off x="6545193" y="3628650"/>
              <a:ext cx="1080000" cy="1260000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4472C4">
                    <a:satMod val="103000"/>
                    <a:lumMod val="102000"/>
                    <a:tint val="94000"/>
                  </a:srgbClr>
                </a:gs>
                <a:gs pos="50000">
                  <a:srgbClr val="4472C4">
                    <a:satMod val="110000"/>
                    <a:lumMod val="100000"/>
                    <a:shade val="100000"/>
                  </a:srgbClr>
                </a:gs>
                <a:gs pos="100000">
                  <a:srgbClr val="4472C4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3" name="Ellipse 62"/>
            <p:cNvSpPr>
              <a:spLocks/>
            </p:cNvSpPr>
            <p:nvPr/>
          </p:nvSpPr>
          <p:spPr>
            <a:xfrm>
              <a:off x="6779193" y="2990210"/>
              <a:ext cx="612000" cy="756000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56" name="Gruppieren 55"/>
          <p:cNvGrpSpPr/>
          <p:nvPr/>
        </p:nvGrpSpPr>
        <p:grpSpPr>
          <a:xfrm>
            <a:off x="4031617" y="3477275"/>
            <a:ext cx="286026" cy="502782"/>
            <a:chOff x="6545193" y="2990210"/>
            <a:chExt cx="1080000" cy="1898440"/>
          </a:xfrm>
        </p:grpSpPr>
        <p:sp>
          <p:nvSpPr>
            <p:cNvPr id="60" name="Akkord 59"/>
            <p:cNvSpPr>
              <a:spLocks/>
            </p:cNvSpPr>
            <p:nvPr/>
          </p:nvSpPr>
          <p:spPr>
            <a:xfrm>
              <a:off x="6545193" y="3628650"/>
              <a:ext cx="1080000" cy="1260000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FC000"/>
                </a:gs>
                <a:gs pos="100000">
                  <a:srgbClr val="FFFF97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1" name="Ellipse 60"/>
            <p:cNvSpPr>
              <a:spLocks/>
            </p:cNvSpPr>
            <p:nvPr/>
          </p:nvSpPr>
          <p:spPr>
            <a:xfrm>
              <a:off x="6779193" y="2990210"/>
              <a:ext cx="612000" cy="756000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64" name="Gruppieren 63"/>
          <p:cNvGrpSpPr/>
          <p:nvPr/>
        </p:nvGrpSpPr>
        <p:grpSpPr>
          <a:xfrm>
            <a:off x="3960123" y="4689397"/>
            <a:ext cx="286027" cy="502782"/>
            <a:chOff x="2838659" y="2990210"/>
            <a:chExt cx="1079999" cy="1898440"/>
          </a:xfrm>
        </p:grpSpPr>
        <p:sp>
          <p:nvSpPr>
            <p:cNvPr id="65" name="Akkord 64"/>
            <p:cNvSpPr>
              <a:spLocks/>
            </p:cNvSpPr>
            <p:nvPr/>
          </p:nvSpPr>
          <p:spPr>
            <a:xfrm>
              <a:off x="2838659" y="3628649"/>
              <a:ext cx="1079999" cy="1260001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26149">
                    <a:satMod val="103000"/>
                    <a:lumMod val="102000"/>
                    <a:tint val="94000"/>
                  </a:srgbClr>
                </a:gs>
                <a:gs pos="50000">
                  <a:srgbClr val="F26149">
                    <a:satMod val="110000"/>
                    <a:lumMod val="100000"/>
                    <a:shade val="100000"/>
                  </a:srgbClr>
                </a:gs>
                <a:gs pos="100000">
                  <a:srgbClr val="F26149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6" name="Ellipse 65"/>
            <p:cNvSpPr>
              <a:spLocks/>
            </p:cNvSpPr>
            <p:nvPr/>
          </p:nvSpPr>
          <p:spPr>
            <a:xfrm>
              <a:off x="3072679" y="2990210"/>
              <a:ext cx="612000" cy="756001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73" name="Gruppieren 72"/>
          <p:cNvGrpSpPr/>
          <p:nvPr/>
        </p:nvGrpSpPr>
        <p:grpSpPr>
          <a:xfrm>
            <a:off x="1963000" y="2460021"/>
            <a:ext cx="286026" cy="533916"/>
            <a:chOff x="-740965" y="-1595510"/>
            <a:chExt cx="1080001" cy="2016002"/>
          </a:xfrm>
        </p:grpSpPr>
        <p:sp>
          <p:nvSpPr>
            <p:cNvPr id="75" name="Ellipse 74"/>
            <p:cNvSpPr>
              <a:spLocks/>
            </p:cNvSpPr>
            <p:nvPr/>
          </p:nvSpPr>
          <p:spPr>
            <a:xfrm>
              <a:off x="-474705" y="-1595510"/>
              <a:ext cx="611999" cy="755999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Akkord 73"/>
            <p:cNvSpPr>
              <a:spLocks/>
            </p:cNvSpPr>
            <p:nvPr/>
          </p:nvSpPr>
          <p:spPr>
            <a:xfrm>
              <a:off x="-740965" y="-839511"/>
              <a:ext cx="1080001" cy="1260003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FC000"/>
                </a:gs>
                <a:gs pos="100000">
                  <a:srgbClr val="FFFF97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uppieren 81"/>
          <p:cNvGrpSpPr/>
          <p:nvPr/>
        </p:nvGrpSpPr>
        <p:grpSpPr>
          <a:xfrm>
            <a:off x="3951973" y="2630551"/>
            <a:ext cx="286026" cy="502782"/>
            <a:chOff x="6545193" y="2990210"/>
            <a:chExt cx="1080000" cy="1898440"/>
          </a:xfrm>
        </p:grpSpPr>
        <p:sp>
          <p:nvSpPr>
            <p:cNvPr id="83" name="Akkord 82"/>
            <p:cNvSpPr>
              <a:spLocks/>
            </p:cNvSpPr>
            <p:nvPr/>
          </p:nvSpPr>
          <p:spPr>
            <a:xfrm>
              <a:off x="6545193" y="3628650"/>
              <a:ext cx="1080000" cy="1260000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4472C4">
                    <a:satMod val="103000"/>
                    <a:lumMod val="102000"/>
                    <a:tint val="94000"/>
                  </a:srgbClr>
                </a:gs>
                <a:gs pos="50000">
                  <a:srgbClr val="4472C4">
                    <a:satMod val="110000"/>
                    <a:lumMod val="100000"/>
                    <a:shade val="100000"/>
                  </a:srgbClr>
                </a:gs>
                <a:gs pos="100000">
                  <a:srgbClr val="4472C4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4" name="Ellipse 83"/>
            <p:cNvSpPr>
              <a:spLocks/>
            </p:cNvSpPr>
            <p:nvPr/>
          </p:nvSpPr>
          <p:spPr>
            <a:xfrm>
              <a:off x="6779193" y="2990210"/>
              <a:ext cx="612000" cy="756000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3" name="Textfeld 2"/>
          <p:cNvSpPr txBox="1"/>
          <p:nvPr/>
        </p:nvSpPr>
        <p:spPr>
          <a:xfrm>
            <a:off x="3467199" y="2983029"/>
            <a:ext cx="12577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Projektleiter</a:t>
            </a:r>
          </a:p>
        </p:txBody>
      </p:sp>
      <p:sp>
        <p:nvSpPr>
          <p:cNvPr id="88" name="Textfeld 87"/>
          <p:cNvSpPr txBox="1"/>
          <p:nvPr/>
        </p:nvSpPr>
        <p:spPr>
          <a:xfrm>
            <a:off x="3507438" y="5019218"/>
            <a:ext cx="12528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Finanzabteilung</a:t>
            </a:r>
          </a:p>
        </p:txBody>
      </p:sp>
      <p:sp>
        <p:nvSpPr>
          <p:cNvPr id="89" name="Textfeld 88"/>
          <p:cNvSpPr txBox="1"/>
          <p:nvPr/>
        </p:nvSpPr>
        <p:spPr>
          <a:xfrm>
            <a:off x="3653124" y="4112516"/>
            <a:ext cx="907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Einkauf</a:t>
            </a:r>
          </a:p>
        </p:txBody>
      </p:sp>
      <p:sp>
        <p:nvSpPr>
          <p:cNvPr id="90" name="Textfeld 89"/>
          <p:cNvSpPr txBox="1"/>
          <p:nvPr/>
        </p:nvSpPr>
        <p:spPr>
          <a:xfrm>
            <a:off x="1421657" y="1625105"/>
            <a:ext cx="1741163" cy="65806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Stellen im </a:t>
            </a:r>
            <a:br>
              <a:rPr lang="de-DE" sz="1243" b="1" dirty="0"/>
            </a:br>
            <a:r>
              <a:rPr lang="de-DE" sz="1243" b="1" dirty="0"/>
              <a:t>Organigramm </a:t>
            </a:r>
          </a:p>
          <a:p>
            <a:pPr algn="ctr"/>
            <a:r>
              <a:rPr lang="de-DE" sz="1243" dirty="0"/>
              <a:t>(Zusatzebene im AD)</a:t>
            </a:r>
          </a:p>
        </p:txBody>
      </p:sp>
      <p:sp>
        <p:nvSpPr>
          <p:cNvPr id="91" name="Textfeld 90"/>
          <p:cNvSpPr txBox="1"/>
          <p:nvPr/>
        </p:nvSpPr>
        <p:spPr>
          <a:xfrm>
            <a:off x="1660719" y="2886586"/>
            <a:ext cx="907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Einkauf Leitung</a:t>
            </a:r>
          </a:p>
        </p:txBody>
      </p:sp>
      <p:sp>
        <p:nvSpPr>
          <p:cNvPr id="92" name="Textfeld 91"/>
          <p:cNvSpPr txBox="1"/>
          <p:nvPr/>
        </p:nvSpPr>
        <p:spPr>
          <a:xfrm>
            <a:off x="1685369" y="4101308"/>
            <a:ext cx="907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Einkauf Sach-bearbeiter </a:t>
            </a:r>
            <a:br>
              <a:rPr lang="de-DE" sz="1000" dirty="0"/>
            </a:br>
            <a:r>
              <a:rPr lang="de-DE" sz="1000" dirty="0"/>
              <a:t>Nr. 5</a:t>
            </a:r>
          </a:p>
        </p:txBody>
      </p:sp>
      <p:sp>
        <p:nvSpPr>
          <p:cNvPr id="93" name="Textfeld 92"/>
          <p:cNvSpPr txBox="1"/>
          <p:nvPr/>
        </p:nvSpPr>
        <p:spPr>
          <a:xfrm>
            <a:off x="47815" y="1634593"/>
            <a:ext cx="1292281" cy="65806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Mitarbeiter</a:t>
            </a:r>
            <a:br>
              <a:rPr lang="de-DE" sz="1243" b="1" dirty="0"/>
            </a:br>
            <a:br>
              <a:rPr lang="de-DE" sz="1243" b="1" dirty="0"/>
            </a:br>
            <a:r>
              <a:rPr lang="de-DE" sz="1243" dirty="0"/>
              <a:t>(Personen)</a:t>
            </a:r>
          </a:p>
        </p:txBody>
      </p:sp>
      <p:sp>
        <p:nvSpPr>
          <p:cNvPr id="95" name="Ellipse 94"/>
          <p:cNvSpPr>
            <a:spLocks/>
          </p:cNvSpPr>
          <p:nvPr/>
        </p:nvSpPr>
        <p:spPr>
          <a:xfrm>
            <a:off x="3994550" y="3607508"/>
            <a:ext cx="162081" cy="200218"/>
          </a:xfrm>
          <a:prstGeom prst="ellipse">
            <a:avLst/>
          </a:prstGeom>
          <a:gradFill rotWithShape="1">
            <a:gsLst>
              <a:gs pos="0">
                <a:srgbClr val="FEA472">
                  <a:satMod val="103000"/>
                  <a:lumMod val="102000"/>
                  <a:tint val="94000"/>
                </a:srgbClr>
              </a:gs>
              <a:gs pos="50000">
                <a:srgbClr val="FEA472">
                  <a:satMod val="110000"/>
                  <a:lumMod val="100000"/>
                  <a:shade val="100000"/>
                </a:srgbClr>
              </a:gs>
              <a:gs pos="100000">
                <a:srgbClr val="FEA472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Akkord 95"/>
          <p:cNvSpPr>
            <a:spLocks/>
          </p:cNvSpPr>
          <p:nvPr/>
        </p:nvSpPr>
        <p:spPr>
          <a:xfrm>
            <a:off x="3924034" y="3807726"/>
            <a:ext cx="286026" cy="333698"/>
          </a:xfrm>
          <a:prstGeom prst="chord">
            <a:avLst>
              <a:gd name="adj1" fmla="val 10080910"/>
              <a:gd name="adj2" fmla="val 775945"/>
            </a:avLst>
          </a:prstGeom>
          <a:gradFill rotWithShape="1">
            <a:gsLst>
              <a:gs pos="0">
                <a:srgbClr val="FFC000"/>
              </a:gs>
              <a:gs pos="100000">
                <a:srgbClr val="FFFF97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710397">
              <a:defRPr/>
            </a:pPr>
            <a:r>
              <a:rPr lang="de-DE" sz="2175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</a:t>
            </a:r>
          </a:p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  <a:sym typeface="Wingdings 2" panose="05020102010507070707" pitchFamily="18" charset="2"/>
            </a:endParaRPr>
          </a:p>
          <a:p>
            <a:pPr algn="ctr" defTabSz="710397">
              <a:defRPr/>
            </a:pPr>
            <a:endParaRPr lang="de-DE" sz="1088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9" name="Ellipse 98"/>
          <p:cNvSpPr>
            <a:spLocks/>
          </p:cNvSpPr>
          <p:nvPr/>
        </p:nvSpPr>
        <p:spPr>
          <a:xfrm>
            <a:off x="2190396" y="3544751"/>
            <a:ext cx="162081" cy="200218"/>
          </a:xfrm>
          <a:prstGeom prst="ellipse">
            <a:avLst/>
          </a:prstGeom>
          <a:gradFill rotWithShape="1">
            <a:gsLst>
              <a:gs pos="0">
                <a:srgbClr val="FEA472">
                  <a:satMod val="103000"/>
                  <a:lumMod val="102000"/>
                  <a:tint val="94000"/>
                </a:srgbClr>
              </a:gs>
              <a:gs pos="50000">
                <a:srgbClr val="FEA472">
                  <a:satMod val="110000"/>
                  <a:lumMod val="100000"/>
                  <a:shade val="100000"/>
                </a:srgbClr>
              </a:gs>
              <a:gs pos="100000">
                <a:srgbClr val="FEA472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Akkord 99"/>
          <p:cNvSpPr>
            <a:spLocks/>
          </p:cNvSpPr>
          <p:nvPr/>
        </p:nvSpPr>
        <p:spPr>
          <a:xfrm>
            <a:off x="2119880" y="3744969"/>
            <a:ext cx="286026" cy="333698"/>
          </a:xfrm>
          <a:prstGeom prst="chord">
            <a:avLst>
              <a:gd name="adj1" fmla="val 10080910"/>
              <a:gd name="adj2" fmla="val 775945"/>
            </a:avLst>
          </a:prstGeom>
          <a:gradFill rotWithShape="1">
            <a:gsLst>
              <a:gs pos="0">
                <a:srgbClr val="FFC000"/>
              </a:gs>
              <a:gs pos="100000">
                <a:srgbClr val="FFFF97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710397">
              <a:defRPr/>
            </a:pPr>
            <a:r>
              <a:rPr lang="de-DE" sz="2175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</a:t>
            </a:r>
          </a:p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  <a:sym typeface="Wingdings 2" panose="05020102010507070707" pitchFamily="18" charset="2"/>
            </a:endParaRPr>
          </a:p>
          <a:p>
            <a:pPr algn="ctr" defTabSz="710397">
              <a:defRPr/>
            </a:pPr>
            <a:endParaRPr lang="de-DE" sz="1088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" name="Ellipse 102"/>
          <p:cNvSpPr>
            <a:spLocks/>
          </p:cNvSpPr>
          <p:nvPr/>
        </p:nvSpPr>
        <p:spPr>
          <a:xfrm>
            <a:off x="661911" y="2957559"/>
            <a:ext cx="162081" cy="200218"/>
          </a:xfrm>
          <a:prstGeom prst="ellipse">
            <a:avLst/>
          </a:prstGeom>
          <a:gradFill rotWithShape="1">
            <a:gsLst>
              <a:gs pos="0">
                <a:srgbClr val="FEA472">
                  <a:satMod val="103000"/>
                  <a:lumMod val="102000"/>
                  <a:tint val="94000"/>
                </a:srgbClr>
              </a:gs>
              <a:gs pos="50000">
                <a:srgbClr val="FEA472">
                  <a:satMod val="110000"/>
                  <a:lumMod val="100000"/>
                  <a:shade val="100000"/>
                </a:srgbClr>
              </a:gs>
              <a:gs pos="100000">
                <a:srgbClr val="FEA472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Akkord 103"/>
          <p:cNvSpPr>
            <a:spLocks/>
          </p:cNvSpPr>
          <p:nvPr/>
        </p:nvSpPr>
        <p:spPr>
          <a:xfrm>
            <a:off x="591395" y="3157777"/>
            <a:ext cx="286026" cy="333698"/>
          </a:xfrm>
          <a:prstGeom prst="chord">
            <a:avLst>
              <a:gd name="adj1" fmla="val 10080910"/>
              <a:gd name="adj2" fmla="val 775945"/>
            </a:avLst>
          </a:prstGeom>
          <a:gradFill rotWithShape="1">
            <a:gsLst>
              <a:gs pos="0">
                <a:srgbClr val="FFC000"/>
              </a:gs>
              <a:gs pos="100000">
                <a:srgbClr val="FFFF97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710397">
              <a:defRPr/>
            </a:pPr>
            <a:r>
              <a:rPr lang="de-DE" sz="2175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</a:t>
            </a:r>
          </a:p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  <a:sym typeface="Wingdings 2" panose="05020102010507070707" pitchFamily="18" charset="2"/>
            </a:endParaRPr>
          </a:p>
          <a:p>
            <a:pPr algn="ctr" defTabSz="710397">
              <a:defRPr/>
            </a:pPr>
            <a:endParaRPr lang="de-DE" sz="1088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5" name="Textfeld 104"/>
          <p:cNvSpPr txBox="1"/>
          <p:nvPr/>
        </p:nvSpPr>
        <p:spPr>
          <a:xfrm>
            <a:off x="320490" y="3388606"/>
            <a:ext cx="907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Frau Meyerbeer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389966" y="2859162"/>
            <a:ext cx="616980" cy="551650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Rechteck 106"/>
          <p:cNvSpPr/>
          <p:nvPr/>
        </p:nvSpPr>
        <p:spPr>
          <a:xfrm>
            <a:off x="1775013" y="2400697"/>
            <a:ext cx="644341" cy="524451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Rechteck 107"/>
          <p:cNvSpPr/>
          <p:nvPr/>
        </p:nvSpPr>
        <p:spPr>
          <a:xfrm>
            <a:off x="3727313" y="3261731"/>
            <a:ext cx="644341" cy="788507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0" name="Gerade Verbindung mit Pfeil 109"/>
          <p:cNvCxnSpPr>
            <a:stCxn id="106" idx="3"/>
            <a:endCxn id="107" idx="1"/>
          </p:cNvCxnSpPr>
          <p:nvPr/>
        </p:nvCxnSpPr>
        <p:spPr>
          <a:xfrm flipV="1">
            <a:off x="1006946" y="2662923"/>
            <a:ext cx="768067" cy="472064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mit Pfeil 113"/>
          <p:cNvCxnSpPr>
            <a:stCxn id="107" idx="3"/>
            <a:endCxn id="108" idx="1"/>
          </p:cNvCxnSpPr>
          <p:nvPr/>
        </p:nvCxnSpPr>
        <p:spPr>
          <a:xfrm>
            <a:off x="2419354" y="2662923"/>
            <a:ext cx="1307959" cy="993062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hteck 116"/>
          <p:cNvSpPr/>
          <p:nvPr/>
        </p:nvSpPr>
        <p:spPr>
          <a:xfrm>
            <a:off x="1808490" y="3340708"/>
            <a:ext cx="644341" cy="788507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9" name="Gerade Verbindung mit Pfeil 118"/>
          <p:cNvCxnSpPr>
            <a:stCxn id="117" idx="3"/>
            <a:endCxn id="108" idx="1"/>
          </p:cNvCxnSpPr>
          <p:nvPr/>
        </p:nvCxnSpPr>
        <p:spPr>
          <a:xfrm flipV="1">
            <a:off x="2452831" y="3655985"/>
            <a:ext cx="1274482" cy="78977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hteck 121"/>
          <p:cNvSpPr/>
          <p:nvPr/>
        </p:nvSpPr>
        <p:spPr>
          <a:xfrm>
            <a:off x="5312662" y="2723843"/>
            <a:ext cx="1404144" cy="788507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3" name="Gerade Verbindung mit Pfeil 122"/>
          <p:cNvCxnSpPr>
            <a:endCxn id="122" idx="1"/>
          </p:cNvCxnSpPr>
          <p:nvPr/>
        </p:nvCxnSpPr>
        <p:spPr>
          <a:xfrm flipV="1">
            <a:off x="4371654" y="3118097"/>
            <a:ext cx="941008" cy="395785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>
            <a:stCxn id="94" idx="3"/>
            <a:endCxn id="122" idx="1"/>
          </p:cNvCxnSpPr>
          <p:nvPr/>
        </p:nvCxnSpPr>
        <p:spPr>
          <a:xfrm flipV="1">
            <a:off x="4560801" y="3118097"/>
            <a:ext cx="751861" cy="1689535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hteck 93"/>
          <p:cNvSpPr/>
          <p:nvPr/>
        </p:nvSpPr>
        <p:spPr>
          <a:xfrm>
            <a:off x="3582865" y="4413378"/>
            <a:ext cx="977936" cy="788507"/>
          </a:xfrm>
          <a:prstGeom prst="rect">
            <a:avLst/>
          </a:prstGeom>
          <a:noFill/>
          <a:ln w="63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613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pieren 31"/>
          <p:cNvGrpSpPr/>
          <p:nvPr/>
        </p:nvGrpSpPr>
        <p:grpSpPr>
          <a:xfrm>
            <a:off x="3390123" y="1708463"/>
            <a:ext cx="521861" cy="514350"/>
            <a:chOff x="3380944" y="965910"/>
            <a:chExt cx="2054050" cy="2446856"/>
          </a:xfrm>
        </p:grpSpPr>
        <p:grpSp>
          <p:nvGrpSpPr>
            <p:cNvPr id="34" name="Gruppieren 33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41" name="Akkord 4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2" name="Ellipse 4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5" name="Gruppieren 34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39" name="Akkord 38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0" name="Ellipse 39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6" name="Gruppieren 35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37" name="Akkord 36"/>
              <p:cNvSpPr>
                <a:spLocks/>
              </p:cNvSpPr>
              <p:nvPr/>
            </p:nvSpPr>
            <p:spPr>
              <a:xfrm>
                <a:off x="6545193" y="3628648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8" name="Ellipse 37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4" name="Eingekerbter Richtungspfeil 3"/>
          <p:cNvSpPr/>
          <p:nvPr/>
        </p:nvSpPr>
        <p:spPr>
          <a:xfrm>
            <a:off x="1033264" y="1912567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+mj-lt"/>
              </a:rPr>
              <a:t>Vorgang 1</a:t>
            </a:r>
          </a:p>
        </p:txBody>
      </p:sp>
      <p:sp>
        <p:nvSpPr>
          <p:cNvPr id="18" name="Ellipse 17"/>
          <p:cNvSpPr/>
          <p:nvPr/>
        </p:nvSpPr>
        <p:spPr>
          <a:xfrm>
            <a:off x="705783" y="1952549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20" name="Gruppieren 19"/>
          <p:cNvGrpSpPr/>
          <p:nvPr/>
        </p:nvGrpSpPr>
        <p:grpSpPr>
          <a:xfrm>
            <a:off x="2379107" y="1959424"/>
            <a:ext cx="240335" cy="260479"/>
            <a:chOff x="6857875" y="2294888"/>
            <a:chExt cx="540000" cy="540000"/>
          </a:xfrm>
        </p:grpSpPr>
        <p:sp>
          <p:nvSpPr>
            <p:cNvPr id="22" name="Ellipse 21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24" name="Gerade Verbindung mit Pfeil 23"/>
          <p:cNvCxnSpPr>
            <a:stCxn id="18" idx="6"/>
            <a:endCxn id="4" idx="1"/>
          </p:cNvCxnSpPr>
          <p:nvPr/>
        </p:nvCxnSpPr>
        <p:spPr>
          <a:xfrm>
            <a:off x="946118" y="2082789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stCxn id="4" idx="3"/>
            <a:endCxn id="22" idx="2"/>
          </p:cNvCxnSpPr>
          <p:nvPr/>
        </p:nvCxnSpPr>
        <p:spPr>
          <a:xfrm flipV="1">
            <a:off x="2203025" y="2089664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80446-A953-4C9E-A505-7BCAFBFF526A}" type="slidenum">
              <a:rPr lang="de-DE" smtClean="0"/>
              <a:t>7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9012" y="146237"/>
            <a:ext cx="6321651" cy="895341"/>
          </a:xfrm>
        </p:spPr>
        <p:txBody>
          <a:bodyPr>
            <a:normAutofit/>
          </a:bodyPr>
          <a:lstStyle/>
          <a:p>
            <a:r>
              <a:rPr lang="de-DE" dirty="0"/>
              <a:t>Variante „Zusatzteam“</a:t>
            </a:r>
          </a:p>
        </p:txBody>
      </p:sp>
      <p:sp>
        <p:nvSpPr>
          <p:cNvPr id="49" name="Rechteck 48"/>
          <p:cNvSpPr/>
          <p:nvPr/>
        </p:nvSpPr>
        <p:spPr>
          <a:xfrm>
            <a:off x="1448313" y="4358417"/>
            <a:ext cx="5296320" cy="3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46"/>
          </a:p>
        </p:txBody>
      </p:sp>
      <p:grpSp>
        <p:nvGrpSpPr>
          <p:cNvPr id="52" name="Gruppieren 51"/>
          <p:cNvGrpSpPr/>
          <p:nvPr/>
        </p:nvGrpSpPr>
        <p:grpSpPr>
          <a:xfrm>
            <a:off x="3114953" y="1864080"/>
            <a:ext cx="543993" cy="648024"/>
            <a:chOff x="3380944" y="965910"/>
            <a:chExt cx="2054050" cy="2446856"/>
          </a:xfrm>
        </p:grpSpPr>
        <p:grpSp>
          <p:nvGrpSpPr>
            <p:cNvPr id="53" name="Gruppieren 5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0" name="Akkord 5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1" name="Ellipse 6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4" name="Gruppieren 5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58" name="Akkord 5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Ellipse 5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5" name="Gruppieren 54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6" name="Akkord 5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57" name="Ellipse 5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43" name="Textfeld 42"/>
          <p:cNvSpPr txBox="1"/>
          <p:nvPr/>
        </p:nvSpPr>
        <p:spPr>
          <a:xfrm>
            <a:off x="2520357" y="4018349"/>
            <a:ext cx="2273379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88" dirty="0"/>
              <a:t>erweiterte Vorgangsteams </a:t>
            </a:r>
            <a:br>
              <a:rPr lang="de-DE" sz="1088" dirty="0"/>
            </a:br>
            <a:r>
              <a:rPr lang="de-DE" sz="1088" dirty="0"/>
              <a:t>mit jeweils Vorgangsteam = farbig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600117" y="4511488"/>
            <a:ext cx="64999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latin typeface="+mj-lt"/>
              </a:rPr>
              <a:t>Bei jedem Vorgang kommt eine weitere </a:t>
            </a:r>
            <a:r>
              <a:rPr lang="de-DE" sz="1600" dirty="0" err="1">
                <a:latin typeface="+mj-lt"/>
              </a:rPr>
              <a:t>UserGroup</a:t>
            </a:r>
            <a:r>
              <a:rPr lang="de-DE" sz="1600" dirty="0">
                <a:latin typeface="+mj-lt"/>
              </a:rPr>
              <a:t> zum „Kernteam“ hinzu. Die Auswahl des „Zusatzteams“ ist regelbasiert; oft ist es der </a:t>
            </a:r>
            <a:r>
              <a:rPr lang="de-DE" sz="1600">
                <a:latin typeface="+mj-lt"/>
              </a:rPr>
              <a:t>interne Auftraggeber. </a:t>
            </a:r>
            <a:endParaRPr lang="de-DE" sz="1600" dirty="0">
              <a:latin typeface="+mj-lt"/>
            </a:endParaRPr>
          </a:p>
        </p:txBody>
      </p:sp>
      <p:sp>
        <p:nvSpPr>
          <p:cNvPr id="45" name="Eingekerbter Richtungspfeil 44"/>
          <p:cNvSpPr/>
          <p:nvPr/>
        </p:nvSpPr>
        <p:spPr>
          <a:xfrm>
            <a:off x="422517" y="1315571"/>
            <a:ext cx="1990673" cy="359884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bg1"/>
                </a:solidFill>
                <a:latin typeface="+mj-lt"/>
              </a:rPr>
              <a:t>Prozess 0123</a:t>
            </a:r>
          </a:p>
        </p:txBody>
      </p:sp>
      <p:grpSp>
        <p:nvGrpSpPr>
          <p:cNvPr id="46" name="Gruppieren 45"/>
          <p:cNvGrpSpPr/>
          <p:nvPr/>
        </p:nvGrpSpPr>
        <p:grpSpPr>
          <a:xfrm>
            <a:off x="3164387" y="2569002"/>
            <a:ext cx="521861" cy="514350"/>
            <a:chOff x="3380944" y="965910"/>
            <a:chExt cx="2054050" cy="2446856"/>
          </a:xfrm>
        </p:grpSpPr>
        <p:grpSp>
          <p:nvGrpSpPr>
            <p:cNvPr id="47" name="Gruppieren 46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66" name="Akkord 6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7" name="Ellipse 6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48" name="Gruppieren 47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64" name="Akkord 63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5" name="Ellipse 64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50" name="Gruppieren 49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51" name="Akkord 50"/>
              <p:cNvSpPr>
                <a:spLocks/>
              </p:cNvSpPr>
              <p:nvPr/>
            </p:nvSpPr>
            <p:spPr>
              <a:xfrm>
                <a:off x="6545193" y="3628648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3" name="Ellipse 6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68" name="Eingekerbter Richtungspfeil 67"/>
          <p:cNvSpPr/>
          <p:nvPr/>
        </p:nvSpPr>
        <p:spPr>
          <a:xfrm>
            <a:off x="1034411" y="2601230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bg1"/>
                </a:solidFill>
                <a:latin typeface="+mj-lt"/>
              </a:rPr>
              <a:t>Vorgang 2</a:t>
            </a:r>
          </a:p>
        </p:txBody>
      </p:sp>
      <p:sp>
        <p:nvSpPr>
          <p:cNvPr id="69" name="Ellipse 68"/>
          <p:cNvSpPr/>
          <p:nvPr/>
        </p:nvSpPr>
        <p:spPr>
          <a:xfrm>
            <a:off x="706930" y="2641212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70" name="Gruppieren 69"/>
          <p:cNvGrpSpPr/>
          <p:nvPr/>
        </p:nvGrpSpPr>
        <p:grpSpPr>
          <a:xfrm>
            <a:off x="2380254" y="2648087"/>
            <a:ext cx="240335" cy="260479"/>
            <a:chOff x="6857875" y="2294888"/>
            <a:chExt cx="540000" cy="540000"/>
          </a:xfrm>
        </p:grpSpPr>
        <p:sp>
          <p:nvSpPr>
            <p:cNvPr id="71" name="Ellipse 70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72" name="Ellipse 71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73" name="Gerade Verbindung mit Pfeil 72"/>
          <p:cNvCxnSpPr>
            <a:stCxn id="69" idx="6"/>
            <a:endCxn id="68" idx="1"/>
          </p:cNvCxnSpPr>
          <p:nvPr/>
        </p:nvCxnSpPr>
        <p:spPr>
          <a:xfrm>
            <a:off x="947265" y="2771452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mit Pfeil 73"/>
          <p:cNvCxnSpPr>
            <a:stCxn id="68" idx="3"/>
            <a:endCxn id="71" idx="2"/>
          </p:cNvCxnSpPr>
          <p:nvPr/>
        </p:nvCxnSpPr>
        <p:spPr>
          <a:xfrm flipV="1">
            <a:off x="2204172" y="2778327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uppieren 74"/>
          <p:cNvGrpSpPr/>
          <p:nvPr/>
        </p:nvGrpSpPr>
        <p:grpSpPr>
          <a:xfrm>
            <a:off x="3521737" y="2360240"/>
            <a:ext cx="557743" cy="648024"/>
            <a:chOff x="3380944" y="965910"/>
            <a:chExt cx="2105968" cy="2446856"/>
          </a:xfrm>
        </p:grpSpPr>
        <p:grpSp>
          <p:nvGrpSpPr>
            <p:cNvPr id="76" name="Gruppieren 75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83" name="Akkord 82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4" name="Ellipse 83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77" name="Gruppieren 76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81" name="Akkord 8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2" name="Ellipse 8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78" name="Gruppieren 77"/>
            <p:cNvGrpSpPr/>
            <p:nvPr/>
          </p:nvGrpSpPr>
          <p:grpSpPr>
            <a:xfrm>
              <a:off x="4406912" y="1242182"/>
              <a:ext cx="1080000" cy="1976320"/>
              <a:chOff x="6597111" y="2990210"/>
              <a:chExt cx="1080000" cy="1976320"/>
            </a:xfrm>
          </p:grpSpPr>
          <p:sp>
            <p:nvSpPr>
              <p:cNvPr id="79" name="Akkord 78"/>
              <p:cNvSpPr>
                <a:spLocks/>
              </p:cNvSpPr>
              <p:nvPr/>
            </p:nvSpPr>
            <p:spPr>
              <a:xfrm>
                <a:off x="6597111" y="3706526"/>
                <a:ext cx="1080000" cy="1260004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0" name="Ellipse 79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85" name="Gruppieren 84"/>
          <p:cNvGrpSpPr/>
          <p:nvPr/>
        </p:nvGrpSpPr>
        <p:grpSpPr>
          <a:xfrm>
            <a:off x="3398148" y="3153399"/>
            <a:ext cx="513067" cy="725278"/>
            <a:chOff x="3380944" y="736967"/>
            <a:chExt cx="2019439" cy="3450278"/>
          </a:xfrm>
        </p:grpSpPr>
        <p:grpSp>
          <p:nvGrpSpPr>
            <p:cNvPr id="86" name="Gruppieren 85"/>
            <p:cNvGrpSpPr/>
            <p:nvPr/>
          </p:nvGrpSpPr>
          <p:grpSpPr>
            <a:xfrm>
              <a:off x="4320384" y="736967"/>
              <a:ext cx="1079999" cy="2127383"/>
              <a:chOff x="7167583" y="2761267"/>
              <a:chExt cx="1079999" cy="2127383"/>
            </a:xfrm>
          </p:grpSpPr>
          <p:sp>
            <p:nvSpPr>
              <p:cNvPr id="93" name="Akkord 92"/>
              <p:cNvSpPr>
                <a:spLocks/>
              </p:cNvSpPr>
              <p:nvPr/>
            </p:nvSpPr>
            <p:spPr>
              <a:xfrm>
                <a:off x="7167583" y="3628648"/>
                <a:ext cx="1079999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chemeClr val="bg1">
                      <a:lumMod val="50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4" name="Ellipse 93"/>
              <p:cNvSpPr>
                <a:spLocks/>
              </p:cNvSpPr>
              <p:nvPr/>
            </p:nvSpPr>
            <p:spPr>
              <a:xfrm>
                <a:off x="7374527" y="2761267"/>
                <a:ext cx="611999" cy="756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7" name="Gruppieren 86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91" name="Akkord 90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2" name="Ellipse 91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/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88" name="Gruppieren 87"/>
            <p:cNvGrpSpPr/>
            <p:nvPr/>
          </p:nvGrpSpPr>
          <p:grpSpPr>
            <a:xfrm>
              <a:off x="4111435" y="2288805"/>
              <a:ext cx="1080000" cy="1898440"/>
              <a:chOff x="6301634" y="4036833"/>
              <a:chExt cx="1080000" cy="1898440"/>
            </a:xfrm>
          </p:grpSpPr>
          <p:sp>
            <p:nvSpPr>
              <p:cNvPr id="89" name="Akkord 88"/>
              <p:cNvSpPr>
                <a:spLocks/>
              </p:cNvSpPr>
              <p:nvPr/>
            </p:nvSpPr>
            <p:spPr>
              <a:xfrm>
                <a:off x="6301634" y="4675271"/>
                <a:ext cx="1080000" cy="1260002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90" name="Ellipse 89"/>
              <p:cNvSpPr>
                <a:spLocks/>
              </p:cNvSpPr>
              <p:nvPr/>
            </p:nvSpPr>
            <p:spPr>
              <a:xfrm>
                <a:off x="6535634" y="4036833"/>
                <a:ext cx="612000" cy="756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sp>
        <p:nvSpPr>
          <p:cNvPr id="95" name="Eingekerbter Richtungspfeil 94"/>
          <p:cNvSpPr/>
          <p:nvPr/>
        </p:nvSpPr>
        <p:spPr>
          <a:xfrm>
            <a:off x="1041289" y="3405629"/>
            <a:ext cx="1169761" cy="359884"/>
          </a:xfrm>
          <a:prstGeom prst="chevron">
            <a:avLst/>
          </a:prstGeom>
          <a:gradFill>
            <a:gsLst>
              <a:gs pos="0">
                <a:srgbClr val="92D050"/>
              </a:gs>
              <a:gs pos="100000">
                <a:srgbClr val="00B050"/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>
                <a:solidFill>
                  <a:schemeClr val="bg1"/>
                </a:solidFill>
                <a:latin typeface="+mj-lt"/>
              </a:rPr>
              <a:t>Vorgang 3</a:t>
            </a:r>
            <a:endParaRPr lang="de-DE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6" name="Ellipse 95"/>
          <p:cNvSpPr/>
          <p:nvPr/>
        </p:nvSpPr>
        <p:spPr>
          <a:xfrm>
            <a:off x="713808" y="3445611"/>
            <a:ext cx="240335" cy="26047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000"/>
          </a:p>
        </p:txBody>
      </p:sp>
      <p:grpSp>
        <p:nvGrpSpPr>
          <p:cNvPr id="97" name="Gruppieren 96"/>
          <p:cNvGrpSpPr/>
          <p:nvPr/>
        </p:nvGrpSpPr>
        <p:grpSpPr>
          <a:xfrm>
            <a:off x="2387132" y="3452486"/>
            <a:ext cx="240335" cy="260479"/>
            <a:chOff x="6857875" y="2294888"/>
            <a:chExt cx="540000" cy="540000"/>
          </a:xfrm>
        </p:grpSpPr>
        <p:sp>
          <p:nvSpPr>
            <p:cNvPr id="98" name="Ellipse 97"/>
            <p:cNvSpPr/>
            <p:nvPr/>
          </p:nvSpPr>
          <p:spPr>
            <a:xfrm>
              <a:off x="6857875" y="2294888"/>
              <a:ext cx="540000" cy="540000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  <p:sp>
          <p:nvSpPr>
            <p:cNvPr id="99" name="Ellipse 98"/>
            <p:cNvSpPr/>
            <p:nvPr/>
          </p:nvSpPr>
          <p:spPr>
            <a:xfrm>
              <a:off x="6983875" y="2420888"/>
              <a:ext cx="288000" cy="288000"/>
            </a:xfrm>
            <a:prstGeom prst="ellipse">
              <a:avLst/>
            </a:prstGeom>
            <a:solidFill>
              <a:srgbClr val="FFFF9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/>
            </a:p>
          </p:txBody>
        </p:sp>
      </p:grpSp>
      <p:cxnSp>
        <p:nvCxnSpPr>
          <p:cNvPr id="100" name="Gerade Verbindung mit Pfeil 99"/>
          <p:cNvCxnSpPr>
            <a:stCxn id="96" idx="6"/>
            <a:endCxn id="95" idx="1"/>
          </p:cNvCxnSpPr>
          <p:nvPr/>
        </p:nvCxnSpPr>
        <p:spPr>
          <a:xfrm>
            <a:off x="954143" y="3575851"/>
            <a:ext cx="267088" cy="9720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>
            <a:stCxn id="95" idx="3"/>
            <a:endCxn id="98" idx="2"/>
          </p:cNvCxnSpPr>
          <p:nvPr/>
        </p:nvCxnSpPr>
        <p:spPr>
          <a:xfrm flipV="1">
            <a:off x="2211050" y="3582726"/>
            <a:ext cx="176082" cy="2845"/>
          </a:xfrm>
          <a:prstGeom prst="straightConnector1">
            <a:avLst/>
          </a:prstGeom>
          <a:ln w="127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uppieren 101"/>
          <p:cNvGrpSpPr/>
          <p:nvPr/>
        </p:nvGrpSpPr>
        <p:grpSpPr>
          <a:xfrm>
            <a:off x="3122978" y="3347810"/>
            <a:ext cx="984013" cy="657356"/>
            <a:chOff x="3380944" y="930674"/>
            <a:chExt cx="3715502" cy="2482092"/>
          </a:xfrm>
        </p:grpSpPr>
        <p:grpSp>
          <p:nvGrpSpPr>
            <p:cNvPr id="103" name="Gruppieren 102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110" name="Akkord 10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11" name="Ellipse 11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04" name="Gruppieren 103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108" name="Akkord 10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9" name="Ellipse 10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05" name="Gruppieren 104"/>
            <p:cNvGrpSpPr/>
            <p:nvPr/>
          </p:nvGrpSpPr>
          <p:grpSpPr>
            <a:xfrm>
              <a:off x="6016446" y="930674"/>
              <a:ext cx="1080000" cy="1872476"/>
              <a:chOff x="8206645" y="2678702"/>
              <a:chExt cx="1080000" cy="1872476"/>
            </a:xfrm>
          </p:grpSpPr>
          <p:sp>
            <p:nvSpPr>
              <p:cNvPr id="106" name="Akkord 105"/>
              <p:cNvSpPr>
                <a:spLocks/>
              </p:cNvSpPr>
              <p:nvPr/>
            </p:nvSpPr>
            <p:spPr>
              <a:xfrm>
                <a:off x="8206645" y="3291178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7" name="Ellipse 106"/>
              <p:cNvSpPr>
                <a:spLocks/>
              </p:cNvSpPr>
              <p:nvPr/>
            </p:nvSpPr>
            <p:spPr>
              <a:xfrm>
                <a:off x="8440624" y="2678702"/>
                <a:ext cx="611996" cy="756001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5" name="Gruppieren 4"/>
          <p:cNvGrpSpPr/>
          <p:nvPr/>
        </p:nvGrpSpPr>
        <p:grpSpPr>
          <a:xfrm>
            <a:off x="4520418" y="1680614"/>
            <a:ext cx="1044553" cy="769441"/>
            <a:chOff x="4368018" y="1680614"/>
            <a:chExt cx="1044553" cy="769441"/>
          </a:xfrm>
        </p:grpSpPr>
        <p:sp>
          <p:nvSpPr>
            <p:cNvPr id="3" name="Textfeld 2"/>
            <p:cNvSpPr txBox="1"/>
            <p:nvPr/>
          </p:nvSpPr>
          <p:spPr>
            <a:xfrm>
              <a:off x="4368018" y="1680614"/>
              <a:ext cx="316523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4400" dirty="0">
                  <a:latin typeface="+mj-lt"/>
                </a:rPr>
                <a:t>+</a:t>
              </a:r>
            </a:p>
          </p:txBody>
        </p:sp>
        <p:grpSp>
          <p:nvGrpSpPr>
            <p:cNvPr id="114" name="Gruppieren 113"/>
            <p:cNvGrpSpPr/>
            <p:nvPr/>
          </p:nvGrpSpPr>
          <p:grpSpPr>
            <a:xfrm>
              <a:off x="4868578" y="1885529"/>
              <a:ext cx="286026" cy="502782"/>
              <a:chOff x="6545193" y="2990210"/>
              <a:chExt cx="1080000" cy="1898440"/>
            </a:xfrm>
          </p:grpSpPr>
          <p:sp>
            <p:nvSpPr>
              <p:cNvPr id="118" name="Akkord 11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92D050"/>
                  </a:gs>
                  <a:gs pos="100000">
                    <a:srgbClr val="F0F9E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19" name="Ellipse 11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15" name="Gruppieren 114"/>
            <p:cNvGrpSpPr/>
            <p:nvPr/>
          </p:nvGrpSpPr>
          <p:grpSpPr>
            <a:xfrm>
              <a:off x="5126545" y="1813455"/>
              <a:ext cx="286026" cy="502782"/>
              <a:chOff x="6545193" y="2990210"/>
              <a:chExt cx="1080000" cy="1898440"/>
            </a:xfrm>
          </p:grpSpPr>
          <p:sp>
            <p:nvSpPr>
              <p:cNvPr id="116" name="Akkord 11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7030A0"/>
                  </a:gs>
                  <a:gs pos="100000">
                    <a:srgbClr val="D3B5E9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17" name="Ellipse 11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122" name="Gruppieren 121"/>
          <p:cNvGrpSpPr/>
          <p:nvPr/>
        </p:nvGrpSpPr>
        <p:grpSpPr>
          <a:xfrm>
            <a:off x="4520418" y="2381357"/>
            <a:ext cx="1044553" cy="769441"/>
            <a:chOff x="4368018" y="1680614"/>
            <a:chExt cx="1044553" cy="769441"/>
          </a:xfrm>
        </p:grpSpPr>
        <p:sp>
          <p:nvSpPr>
            <p:cNvPr id="123" name="Textfeld 122"/>
            <p:cNvSpPr txBox="1"/>
            <p:nvPr/>
          </p:nvSpPr>
          <p:spPr>
            <a:xfrm>
              <a:off x="4368018" y="1680614"/>
              <a:ext cx="316523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4400" dirty="0">
                  <a:latin typeface="+mj-lt"/>
                </a:rPr>
                <a:t>+</a:t>
              </a:r>
            </a:p>
          </p:txBody>
        </p:sp>
        <p:grpSp>
          <p:nvGrpSpPr>
            <p:cNvPr id="124" name="Gruppieren 123"/>
            <p:cNvGrpSpPr/>
            <p:nvPr/>
          </p:nvGrpSpPr>
          <p:grpSpPr>
            <a:xfrm>
              <a:off x="4868578" y="1885529"/>
              <a:ext cx="286026" cy="502782"/>
              <a:chOff x="6545193" y="2990210"/>
              <a:chExt cx="1080000" cy="1898440"/>
            </a:xfrm>
          </p:grpSpPr>
          <p:sp>
            <p:nvSpPr>
              <p:cNvPr id="128" name="Akkord 12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0F9E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29" name="Ellipse 12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25" name="Gruppieren 124"/>
            <p:cNvGrpSpPr/>
            <p:nvPr/>
          </p:nvGrpSpPr>
          <p:grpSpPr>
            <a:xfrm>
              <a:off x="5126545" y="1813455"/>
              <a:ext cx="286026" cy="502782"/>
              <a:chOff x="6545193" y="2990210"/>
              <a:chExt cx="1080000" cy="1898440"/>
            </a:xfrm>
          </p:grpSpPr>
          <p:sp>
            <p:nvSpPr>
              <p:cNvPr id="126" name="Akkord 12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624F28"/>
                  </a:gs>
                  <a:gs pos="100000">
                    <a:srgbClr val="B6924A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27" name="Ellipse 12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130" name="Gruppieren 129"/>
          <p:cNvGrpSpPr/>
          <p:nvPr/>
        </p:nvGrpSpPr>
        <p:grpSpPr>
          <a:xfrm>
            <a:off x="4520418" y="3082099"/>
            <a:ext cx="1044553" cy="769441"/>
            <a:chOff x="4368018" y="1680614"/>
            <a:chExt cx="1044553" cy="769441"/>
          </a:xfrm>
        </p:grpSpPr>
        <p:sp>
          <p:nvSpPr>
            <p:cNvPr id="131" name="Textfeld 130"/>
            <p:cNvSpPr txBox="1"/>
            <p:nvPr/>
          </p:nvSpPr>
          <p:spPr>
            <a:xfrm>
              <a:off x="4368018" y="1680614"/>
              <a:ext cx="316523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de-DE" sz="4400" dirty="0">
                  <a:latin typeface="+mj-lt"/>
                </a:rPr>
                <a:t>+</a:t>
              </a:r>
            </a:p>
          </p:txBody>
        </p:sp>
        <p:grpSp>
          <p:nvGrpSpPr>
            <p:cNvPr id="132" name="Gruppieren 131"/>
            <p:cNvGrpSpPr/>
            <p:nvPr/>
          </p:nvGrpSpPr>
          <p:grpSpPr>
            <a:xfrm>
              <a:off x="4868578" y="1885529"/>
              <a:ext cx="286026" cy="502782"/>
              <a:chOff x="6545193" y="2990210"/>
              <a:chExt cx="1080000" cy="1898440"/>
            </a:xfrm>
          </p:grpSpPr>
          <p:sp>
            <p:nvSpPr>
              <p:cNvPr id="136" name="Akkord 135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92D050"/>
                  </a:gs>
                  <a:gs pos="100000">
                    <a:srgbClr val="00B050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37" name="Ellipse 136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33" name="Gruppieren 132"/>
            <p:cNvGrpSpPr/>
            <p:nvPr/>
          </p:nvGrpSpPr>
          <p:grpSpPr>
            <a:xfrm>
              <a:off x="5126545" y="1813455"/>
              <a:ext cx="286026" cy="502782"/>
              <a:chOff x="6545193" y="2990210"/>
              <a:chExt cx="1080000" cy="1898440"/>
            </a:xfrm>
          </p:grpSpPr>
          <p:sp>
            <p:nvSpPr>
              <p:cNvPr id="134" name="Akkord 133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C000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35" name="Ellipse 134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4511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Sonderfall Projekte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995379" y="1232407"/>
            <a:ext cx="2044506" cy="66614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Projektteam</a:t>
            </a:r>
          </a:p>
          <a:p>
            <a:pPr algn="ctr"/>
            <a:r>
              <a:rPr lang="de-DE" sz="1243" b="1" dirty="0"/>
              <a:t>= individuell </a:t>
            </a:r>
          </a:p>
          <a:p>
            <a:pPr algn="ctr"/>
            <a:r>
              <a:rPr lang="de-DE" sz="1243" b="1" dirty="0"/>
              <a:t>zusammengestellt</a:t>
            </a:r>
          </a:p>
        </p:txBody>
      </p:sp>
      <p:grpSp>
        <p:nvGrpSpPr>
          <p:cNvPr id="24" name="Gruppieren 23"/>
          <p:cNvGrpSpPr/>
          <p:nvPr/>
        </p:nvGrpSpPr>
        <p:grpSpPr>
          <a:xfrm>
            <a:off x="5501817" y="2472292"/>
            <a:ext cx="543993" cy="648024"/>
            <a:chOff x="3380944" y="965910"/>
            <a:chExt cx="2054050" cy="2446856"/>
          </a:xfrm>
        </p:grpSpPr>
        <p:grpSp>
          <p:nvGrpSpPr>
            <p:cNvPr id="25" name="Gruppieren 24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32" name="Akkord 31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3" name="Ellipse 3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6" name="Gruppieren 25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30" name="Akkord 2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1" name="Ellipse 3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7" name="Gruppieren 26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28" name="Akkord 2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29" name="Ellipse 2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34" name="Gruppieren 33"/>
          <p:cNvGrpSpPr/>
          <p:nvPr/>
        </p:nvGrpSpPr>
        <p:grpSpPr>
          <a:xfrm>
            <a:off x="5963503" y="2375918"/>
            <a:ext cx="543993" cy="648024"/>
            <a:chOff x="3380944" y="965910"/>
            <a:chExt cx="2054050" cy="2446856"/>
          </a:xfrm>
        </p:grpSpPr>
        <p:grpSp>
          <p:nvGrpSpPr>
            <p:cNvPr id="35" name="Gruppieren 34"/>
            <p:cNvGrpSpPr/>
            <p:nvPr/>
          </p:nvGrpSpPr>
          <p:grpSpPr>
            <a:xfrm>
              <a:off x="3697994" y="965910"/>
              <a:ext cx="1080000" cy="1898440"/>
              <a:chOff x="6545193" y="2990210"/>
              <a:chExt cx="1080000" cy="1898440"/>
            </a:xfrm>
          </p:grpSpPr>
          <p:sp>
            <p:nvSpPr>
              <p:cNvPr id="42" name="Akkord 41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4472C4">
                      <a:satMod val="103000"/>
                      <a:lumMod val="102000"/>
                      <a:tint val="94000"/>
                    </a:srgbClr>
                  </a:gs>
                  <a:gs pos="50000">
                    <a:srgbClr val="4472C4">
                      <a:satMod val="110000"/>
                      <a:lumMod val="100000"/>
                      <a:shade val="100000"/>
                    </a:srgbClr>
                  </a:gs>
                  <a:gs pos="100000">
                    <a:srgbClr val="4472C4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 w="6350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3" name="Ellipse 42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6" name="Gruppieren 35"/>
            <p:cNvGrpSpPr/>
            <p:nvPr/>
          </p:nvGrpSpPr>
          <p:grpSpPr>
            <a:xfrm>
              <a:off x="3380944" y="1514326"/>
              <a:ext cx="1080000" cy="1898440"/>
              <a:chOff x="6545193" y="2990210"/>
              <a:chExt cx="1080000" cy="1898440"/>
            </a:xfrm>
          </p:grpSpPr>
          <p:sp>
            <p:nvSpPr>
              <p:cNvPr id="40" name="Akkord 39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41" name="Ellipse 40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37" name="Gruppieren 36"/>
            <p:cNvGrpSpPr/>
            <p:nvPr/>
          </p:nvGrpSpPr>
          <p:grpSpPr>
            <a:xfrm>
              <a:off x="4354994" y="1242182"/>
              <a:ext cx="1080000" cy="1898440"/>
              <a:chOff x="6545193" y="2990210"/>
              <a:chExt cx="1080000" cy="1898440"/>
            </a:xfrm>
          </p:grpSpPr>
          <p:sp>
            <p:nvSpPr>
              <p:cNvPr id="38" name="Akkord 37"/>
              <p:cNvSpPr>
                <a:spLocks/>
              </p:cNvSpPr>
              <p:nvPr/>
            </p:nvSpPr>
            <p:spPr>
              <a:xfrm>
                <a:off x="6545193" y="3628650"/>
                <a:ext cx="1080000" cy="1260000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26149">
                      <a:satMod val="103000"/>
                      <a:lumMod val="102000"/>
                      <a:tint val="94000"/>
                    </a:srgbClr>
                  </a:gs>
                  <a:gs pos="50000">
                    <a:srgbClr val="F26149">
                      <a:satMod val="110000"/>
                      <a:lumMod val="100000"/>
                      <a:shade val="100000"/>
                    </a:srgbClr>
                  </a:gs>
                  <a:gs pos="100000">
                    <a:srgbClr val="F26149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9" name="Ellipse 38"/>
              <p:cNvSpPr>
                <a:spLocks/>
              </p:cNvSpPr>
              <p:nvPr/>
            </p:nvSpPr>
            <p:spPr>
              <a:xfrm>
                <a:off x="6779193" y="2990210"/>
                <a:ext cx="612000" cy="756000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73" name="Gruppieren 72"/>
          <p:cNvGrpSpPr/>
          <p:nvPr/>
        </p:nvGrpSpPr>
        <p:grpSpPr>
          <a:xfrm>
            <a:off x="1963000" y="2073151"/>
            <a:ext cx="286026" cy="533916"/>
            <a:chOff x="-740965" y="-1595510"/>
            <a:chExt cx="1080001" cy="2016002"/>
          </a:xfrm>
        </p:grpSpPr>
        <p:sp>
          <p:nvSpPr>
            <p:cNvPr id="75" name="Ellipse 74"/>
            <p:cNvSpPr>
              <a:spLocks/>
            </p:cNvSpPr>
            <p:nvPr/>
          </p:nvSpPr>
          <p:spPr>
            <a:xfrm>
              <a:off x="-474705" y="-1595510"/>
              <a:ext cx="611999" cy="755999"/>
            </a:xfrm>
            <a:prstGeom prst="ellipse">
              <a:avLst/>
            </a:prstGeom>
            <a:gradFill rotWithShape="1">
              <a:gsLst>
                <a:gs pos="0">
                  <a:srgbClr val="FEA472">
                    <a:satMod val="103000"/>
                    <a:lumMod val="102000"/>
                    <a:tint val="94000"/>
                  </a:srgbClr>
                </a:gs>
                <a:gs pos="50000">
                  <a:srgbClr val="FEA472">
                    <a:satMod val="110000"/>
                    <a:lumMod val="100000"/>
                    <a:shade val="100000"/>
                  </a:srgbClr>
                </a:gs>
                <a:gs pos="100000">
                  <a:srgbClr val="FEA472"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4" name="Akkord 73"/>
            <p:cNvSpPr>
              <a:spLocks/>
            </p:cNvSpPr>
            <p:nvPr/>
          </p:nvSpPr>
          <p:spPr>
            <a:xfrm>
              <a:off x="-740965" y="-839511"/>
              <a:ext cx="1080001" cy="1260003"/>
            </a:xfrm>
            <a:prstGeom prst="chord">
              <a:avLst>
                <a:gd name="adj1" fmla="val 10080910"/>
                <a:gd name="adj2" fmla="val 775945"/>
              </a:avLst>
            </a:prstGeom>
            <a:gradFill rotWithShape="1">
              <a:gsLst>
                <a:gs pos="0">
                  <a:srgbClr val="FFC000"/>
                </a:gs>
                <a:gs pos="100000">
                  <a:srgbClr val="FFFF97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p:spPr>
          <p:txBody>
            <a:bodyPr rtlCol="0" anchor="ctr"/>
            <a:lstStyle/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</a:endParaRPr>
            </a:p>
            <a:p>
              <a:pPr algn="ctr" defTabSz="710397">
                <a:defRPr/>
              </a:pPr>
              <a:r>
                <a:rPr lang="de-DE" sz="2175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rPr>
                <a:t></a:t>
              </a:r>
            </a:p>
            <a:p>
              <a:pPr algn="ctr" defTabSz="710397">
                <a:defRPr/>
              </a:pPr>
              <a:endParaRPr lang="de-DE" sz="1088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endParaRPr>
            </a:p>
            <a:p>
              <a:pPr algn="ctr" defTabSz="710397">
                <a:defRPr/>
              </a:pPr>
              <a:endParaRPr lang="de-DE" sz="1088" kern="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90" name="Textfeld 89"/>
          <p:cNvSpPr txBox="1"/>
          <p:nvPr/>
        </p:nvSpPr>
        <p:spPr>
          <a:xfrm>
            <a:off x="1421657" y="1238235"/>
            <a:ext cx="1741163" cy="65806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Stellen im </a:t>
            </a:r>
            <a:br>
              <a:rPr lang="de-DE" sz="1243" b="1" dirty="0"/>
            </a:br>
            <a:r>
              <a:rPr lang="de-DE" sz="1243" b="1" dirty="0"/>
              <a:t>Organigramm </a:t>
            </a:r>
          </a:p>
          <a:p>
            <a:pPr algn="ctr"/>
            <a:r>
              <a:rPr lang="de-DE" sz="1243" dirty="0"/>
              <a:t>(Zusatzebene im AD)</a:t>
            </a:r>
          </a:p>
        </p:txBody>
      </p:sp>
      <p:sp>
        <p:nvSpPr>
          <p:cNvPr id="91" name="Textfeld 90"/>
          <p:cNvSpPr txBox="1"/>
          <p:nvPr/>
        </p:nvSpPr>
        <p:spPr>
          <a:xfrm>
            <a:off x="1660719" y="2499716"/>
            <a:ext cx="907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Abteilung 1,</a:t>
            </a:r>
          </a:p>
          <a:p>
            <a:pPr algn="ctr"/>
            <a:r>
              <a:rPr lang="de-DE" sz="1000" dirty="0"/>
              <a:t>Stelle 5</a:t>
            </a:r>
          </a:p>
        </p:txBody>
      </p:sp>
      <p:sp>
        <p:nvSpPr>
          <p:cNvPr id="93" name="Textfeld 92"/>
          <p:cNvSpPr txBox="1"/>
          <p:nvPr/>
        </p:nvSpPr>
        <p:spPr>
          <a:xfrm>
            <a:off x="47815" y="1247723"/>
            <a:ext cx="1292281" cy="65806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de-DE" sz="1243" b="1" dirty="0"/>
              <a:t>Mitarbeiter</a:t>
            </a:r>
            <a:br>
              <a:rPr lang="de-DE" sz="1243" b="1" dirty="0"/>
            </a:br>
            <a:br>
              <a:rPr lang="de-DE" sz="1243" b="1" dirty="0"/>
            </a:br>
            <a:r>
              <a:rPr lang="de-DE" sz="1243" dirty="0"/>
              <a:t>(Personen)</a:t>
            </a:r>
          </a:p>
        </p:txBody>
      </p:sp>
      <p:sp>
        <p:nvSpPr>
          <p:cNvPr id="103" name="Ellipse 102"/>
          <p:cNvSpPr>
            <a:spLocks/>
          </p:cNvSpPr>
          <p:nvPr/>
        </p:nvSpPr>
        <p:spPr>
          <a:xfrm>
            <a:off x="661911" y="2570689"/>
            <a:ext cx="162081" cy="200218"/>
          </a:xfrm>
          <a:prstGeom prst="ellipse">
            <a:avLst/>
          </a:prstGeom>
          <a:gradFill rotWithShape="1">
            <a:gsLst>
              <a:gs pos="0">
                <a:srgbClr val="FEA472">
                  <a:satMod val="103000"/>
                  <a:lumMod val="102000"/>
                  <a:tint val="94000"/>
                </a:srgbClr>
              </a:gs>
              <a:gs pos="50000">
                <a:srgbClr val="FEA472">
                  <a:satMod val="110000"/>
                  <a:lumMod val="100000"/>
                  <a:shade val="100000"/>
                </a:srgbClr>
              </a:gs>
              <a:gs pos="100000">
                <a:srgbClr val="FEA472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Akkord 103"/>
          <p:cNvSpPr>
            <a:spLocks/>
          </p:cNvSpPr>
          <p:nvPr/>
        </p:nvSpPr>
        <p:spPr>
          <a:xfrm>
            <a:off x="591395" y="2770907"/>
            <a:ext cx="286026" cy="333698"/>
          </a:xfrm>
          <a:prstGeom prst="chord">
            <a:avLst>
              <a:gd name="adj1" fmla="val 10080910"/>
              <a:gd name="adj2" fmla="val 775945"/>
            </a:avLst>
          </a:prstGeom>
          <a:gradFill rotWithShape="1">
            <a:gsLst>
              <a:gs pos="0">
                <a:srgbClr val="FFC000"/>
              </a:gs>
              <a:gs pos="100000">
                <a:srgbClr val="FFFF97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</a:endParaRPr>
          </a:p>
          <a:p>
            <a:pPr algn="ctr" defTabSz="710397">
              <a:defRPr/>
            </a:pPr>
            <a:r>
              <a:rPr lang="de-DE" sz="2175" kern="0" dirty="0">
                <a:solidFill>
                  <a:prstClr val="black"/>
                </a:solidFill>
                <a:latin typeface="Calibri" panose="020F0502020204030204"/>
                <a:sym typeface="Wingdings 2" panose="05020102010507070707" pitchFamily="18" charset="2"/>
              </a:rPr>
              <a:t></a:t>
            </a:r>
          </a:p>
          <a:p>
            <a:pPr algn="ctr" defTabSz="710397">
              <a:defRPr/>
            </a:pPr>
            <a:endParaRPr lang="de-DE" sz="1088" kern="0" dirty="0">
              <a:solidFill>
                <a:prstClr val="black"/>
              </a:solidFill>
              <a:latin typeface="Calibri" panose="020F0502020204030204"/>
              <a:sym typeface="Wingdings 2" panose="05020102010507070707" pitchFamily="18" charset="2"/>
            </a:endParaRPr>
          </a:p>
          <a:p>
            <a:pPr algn="ctr" defTabSz="710397">
              <a:defRPr/>
            </a:pPr>
            <a:endParaRPr lang="de-DE" sz="1088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5" name="Textfeld 104"/>
          <p:cNvSpPr txBox="1"/>
          <p:nvPr/>
        </p:nvSpPr>
        <p:spPr>
          <a:xfrm>
            <a:off x="320490" y="3001736"/>
            <a:ext cx="907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/>
              <a:t>Frau Meyerbeer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389966" y="2472292"/>
            <a:ext cx="616980" cy="551650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Rechteck 106"/>
          <p:cNvSpPr/>
          <p:nvPr/>
        </p:nvSpPr>
        <p:spPr>
          <a:xfrm>
            <a:off x="1775013" y="2013827"/>
            <a:ext cx="644341" cy="524451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0" name="Gerade Verbindung mit Pfeil 109"/>
          <p:cNvCxnSpPr>
            <a:stCxn id="106" idx="3"/>
            <a:endCxn id="107" idx="1"/>
          </p:cNvCxnSpPr>
          <p:nvPr/>
        </p:nvCxnSpPr>
        <p:spPr>
          <a:xfrm flipV="1">
            <a:off x="1006946" y="2276053"/>
            <a:ext cx="768067" cy="472064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 Verbindung mit Pfeil 113"/>
          <p:cNvCxnSpPr>
            <a:stCxn id="107" idx="3"/>
            <a:endCxn id="122" idx="1"/>
          </p:cNvCxnSpPr>
          <p:nvPr/>
        </p:nvCxnSpPr>
        <p:spPr>
          <a:xfrm>
            <a:off x="2419354" y="2276053"/>
            <a:ext cx="2893308" cy="455174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 Verbindung mit Pfeil 118"/>
          <p:cNvCxnSpPr>
            <a:stCxn id="124" idx="3"/>
            <a:endCxn id="122" idx="1"/>
          </p:cNvCxnSpPr>
          <p:nvPr/>
        </p:nvCxnSpPr>
        <p:spPr>
          <a:xfrm flipV="1">
            <a:off x="2459213" y="2731227"/>
            <a:ext cx="2853449" cy="1455684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hteck 121"/>
          <p:cNvSpPr/>
          <p:nvPr/>
        </p:nvSpPr>
        <p:spPr>
          <a:xfrm>
            <a:off x="5312662" y="2336973"/>
            <a:ext cx="1404144" cy="788507"/>
          </a:xfrm>
          <a:prstGeom prst="rect">
            <a:avLst/>
          </a:prstGeom>
          <a:noFill/>
          <a:ln w="63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5" name="Gruppieren 14"/>
          <p:cNvGrpSpPr/>
          <p:nvPr/>
        </p:nvGrpSpPr>
        <p:grpSpPr>
          <a:xfrm>
            <a:off x="1693541" y="2961053"/>
            <a:ext cx="907677" cy="885999"/>
            <a:chOff x="1693541" y="2961053"/>
            <a:chExt cx="907677" cy="885999"/>
          </a:xfrm>
        </p:grpSpPr>
        <p:grpSp>
          <p:nvGrpSpPr>
            <p:cNvPr id="109" name="Gruppieren 108"/>
            <p:cNvGrpSpPr/>
            <p:nvPr/>
          </p:nvGrpSpPr>
          <p:grpSpPr>
            <a:xfrm>
              <a:off x="1995822" y="3020377"/>
              <a:ext cx="286026" cy="533916"/>
              <a:chOff x="-740965" y="-1595510"/>
              <a:chExt cx="1080001" cy="2016002"/>
            </a:xfrm>
          </p:grpSpPr>
          <p:sp>
            <p:nvSpPr>
              <p:cNvPr id="111" name="Ellipse 110"/>
              <p:cNvSpPr>
                <a:spLocks/>
              </p:cNvSpPr>
              <p:nvPr/>
            </p:nvSpPr>
            <p:spPr>
              <a:xfrm>
                <a:off x="-474705" y="-1595510"/>
                <a:ext cx="611999" cy="755999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12" name="Akkord 111"/>
              <p:cNvSpPr>
                <a:spLocks/>
              </p:cNvSpPr>
              <p:nvPr/>
            </p:nvSpPr>
            <p:spPr>
              <a:xfrm>
                <a:off x="-740965" y="-839511"/>
                <a:ext cx="1080001" cy="1260003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13" name="Textfeld 112"/>
            <p:cNvSpPr txBox="1"/>
            <p:nvPr/>
          </p:nvSpPr>
          <p:spPr>
            <a:xfrm>
              <a:off x="1693541" y="3446942"/>
              <a:ext cx="9076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/>
                <a:t>Abteilung 2,</a:t>
              </a:r>
            </a:p>
            <a:p>
              <a:pPr algn="ctr"/>
              <a:r>
                <a:rPr lang="de-DE" sz="1000" dirty="0"/>
                <a:t>Stelle 3</a:t>
              </a:r>
            </a:p>
          </p:txBody>
        </p:sp>
        <p:sp>
          <p:nvSpPr>
            <p:cNvPr id="115" name="Rechteck 114"/>
            <p:cNvSpPr/>
            <p:nvPr/>
          </p:nvSpPr>
          <p:spPr>
            <a:xfrm>
              <a:off x="1807835" y="2961053"/>
              <a:ext cx="644341" cy="524451"/>
            </a:xfrm>
            <a:prstGeom prst="rect">
              <a:avLst/>
            </a:prstGeom>
            <a:noFill/>
            <a:ln w="635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1700578" y="3924685"/>
            <a:ext cx="907677" cy="885999"/>
            <a:chOff x="1700578" y="3924685"/>
            <a:chExt cx="907677" cy="885999"/>
          </a:xfrm>
        </p:grpSpPr>
        <p:grpSp>
          <p:nvGrpSpPr>
            <p:cNvPr id="116" name="Gruppieren 115"/>
            <p:cNvGrpSpPr/>
            <p:nvPr/>
          </p:nvGrpSpPr>
          <p:grpSpPr>
            <a:xfrm>
              <a:off x="2002859" y="3984009"/>
              <a:ext cx="286026" cy="533916"/>
              <a:chOff x="-740965" y="-1595510"/>
              <a:chExt cx="1080001" cy="2016002"/>
            </a:xfrm>
          </p:grpSpPr>
          <p:sp>
            <p:nvSpPr>
              <p:cNvPr id="118" name="Ellipse 117"/>
              <p:cNvSpPr>
                <a:spLocks/>
              </p:cNvSpPr>
              <p:nvPr/>
            </p:nvSpPr>
            <p:spPr>
              <a:xfrm>
                <a:off x="-474705" y="-1595510"/>
                <a:ext cx="611999" cy="755999"/>
              </a:xfrm>
              <a:prstGeom prst="ellipse">
                <a:avLst/>
              </a:prstGeom>
              <a:gradFill rotWithShape="1">
                <a:gsLst>
                  <a:gs pos="0">
                    <a:srgbClr val="FEA472">
                      <a:satMod val="103000"/>
                      <a:lumMod val="102000"/>
                      <a:tint val="94000"/>
                    </a:srgbClr>
                  </a:gs>
                  <a:gs pos="50000">
                    <a:srgbClr val="FEA472">
                      <a:satMod val="110000"/>
                      <a:lumMod val="100000"/>
                      <a:shade val="100000"/>
                    </a:srgbClr>
                  </a:gs>
                  <a:gs pos="100000">
                    <a:srgbClr val="FEA472">
                      <a:lumMod val="99000"/>
                      <a:satMod val="120000"/>
                      <a:shade val="78000"/>
                    </a:srgb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0" name="Akkord 119"/>
              <p:cNvSpPr>
                <a:spLocks/>
              </p:cNvSpPr>
              <p:nvPr/>
            </p:nvSpPr>
            <p:spPr>
              <a:xfrm>
                <a:off x="-740965" y="-839511"/>
                <a:ext cx="1080001" cy="1260003"/>
              </a:xfrm>
              <a:prstGeom prst="chord">
                <a:avLst>
                  <a:gd name="adj1" fmla="val 10080910"/>
                  <a:gd name="adj2" fmla="val 775945"/>
                </a:avLst>
              </a:prstGeom>
              <a:gradFill rotWithShape="1">
                <a:gsLst>
                  <a:gs pos="0">
                    <a:srgbClr val="FFC000"/>
                  </a:gs>
                  <a:gs pos="100000">
                    <a:srgbClr val="FFFF97"/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p:spPr>
            <p:txBody>
              <a:bodyPr rtlCol="0" anchor="ctr"/>
              <a:lstStyle/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algn="ctr" defTabSz="710397">
                  <a:defRPr/>
                </a:pPr>
                <a:r>
                  <a:rPr lang="de-DE" sz="2175" kern="0" dirty="0">
                    <a:solidFill>
                      <a:prstClr val="black"/>
                    </a:solidFill>
                    <a:latin typeface="Calibri" panose="020F0502020204030204"/>
                    <a:sym typeface="Wingdings 2" panose="05020102010507070707" pitchFamily="18" charset="2"/>
                  </a:rPr>
                  <a:t></a:t>
                </a: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black"/>
                  </a:solidFill>
                  <a:latin typeface="Calibri" panose="020F0502020204030204"/>
                  <a:sym typeface="Wingdings 2" panose="05020102010507070707" pitchFamily="18" charset="2"/>
                </a:endParaRPr>
              </a:p>
              <a:p>
                <a:pPr algn="ctr" defTabSz="710397">
                  <a:defRPr/>
                </a:pPr>
                <a:endParaRPr lang="de-DE" sz="1088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21" name="Textfeld 120"/>
            <p:cNvSpPr txBox="1"/>
            <p:nvPr/>
          </p:nvSpPr>
          <p:spPr>
            <a:xfrm>
              <a:off x="1700578" y="4410574"/>
              <a:ext cx="9076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000" dirty="0"/>
                <a:t>Abteilung 3,</a:t>
              </a:r>
            </a:p>
            <a:p>
              <a:pPr algn="ctr"/>
              <a:r>
                <a:rPr lang="de-DE" sz="1000" dirty="0"/>
                <a:t>Stelle 1</a:t>
              </a:r>
            </a:p>
          </p:txBody>
        </p:sp>
        <p:sp>
          <p:nvSpPr>
            <p:cNvPr id="124" name="Rechteck 123"/>
            <p:cNvSpPr/>
            <p:nvPr/>
          </p:nvSpPr>
          <p:spPr>
            <a:xfrm>
              <a:off x="1814872" y="3924685"/>
              <a:ext cx="644341" cy="524451"/>
            </a:xfrm>
            <a:prstGeom prst="rect">
              <a:avLst/>
            </a:prstGeom>
            <a:noFill/>
            <a:ln w="6350"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295503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enutzerdefiniert 3">
      <a:majorFont>
        <a:latin typeface="Open Sans"/>
        <a:ea typeface=""/>
        <a:cs typeface=""/>
      </a:majorFont>
      <a:minorFont>
        <a:latin typeface="Linux Libertine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Common Sense Team">
      <a:dk1>
        <a:sysClr val="windowText" lastClr="000000"/>
      </a:dk1>
      <a:lt1>
        <a:sysClr val="window" lastClr="FFFFFF"/>
      </a:lt1>
      <a:dk2>
        <a:srgbClr val="24205F"/>
      </a:dk2>
      <a:lt2>
        <a:srgbClr val="ACCBF9"/>
      </a:lt2>
      <a:accent1>
        <a:srgbClr val="24205F"/>
      </a:accent1>
      <a:accent2>
        <a:srgbClr val="D61F2B"/>
      </a:accent2>
      <a:accent3>
        <a:srgbClr val="1F9346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nank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359</Words>
  <Application>Microsoft Office PowerPoint</Application>
  <PresentationFormat>Benutzerdefiniert</PresentationFormat>
  <Paragraphs>245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Linux Libertine</vt:lpstr>
      <vt:lpstr>Open Sans</vt:lpstr>
      <vt:lpstr>Open Sans Condensed</vt:lpstr>
      <vt:lpstr>Arial</vt:lpstr>
      <vt:lpstr>Book Antiqua</vt:lpstr>
      <vt:lpstr>Calibri</vt:lpstr>
      <vt:lpstr>Lucida Sans</vt:lpstr>
      <vt:lpstr>Office Theme</vt:lpstr>
      <vt:lpstr>Larissa</vt:lpstr>
      <vt:lpstr> </vt:lpstr>
      <vt:lpstr>PowerPoint-Präsentation</vt:lpstr>
      <vt:lpstr>Vorgangsteam</vt:lpstr>
      <vt:lpstr>Erweitertes Vorgangsteam</vt:lpstr>
      <vt:lpstr>Erweiterte Vorgangsteams und Prozesse</vt:lpstr>
      <vt:lpstr>Berechtigungsmodell Basiskonzept</vt:lpstr>
      <vt:lpstr>Variante „Zusatzteam“</vt:lpstr>
      <vt:lpstr>Sonderfall Projekte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Fischbach</dc:creator>
  <cp:lastModifiedBy>Peter Bauer</cp:lastModifiedBy>
  <cp:revision>32</cp:revision>
  <dcterms:created xsi:type="dcterms:W3CDTF">2016-08-05T07:16:05Z</dcterms:created>
  <dcterms:modified xsi:type="dcterms:W3CDTF">2021-03-06T12:35:41Z</dcterms:modified>
</cp:coreProperties>
</file>